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84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85" r:id="rId16"/>
    <p:sldId id="286" r:id="rId17"/>
    <p:sldId id="271" r:id="rId18"/>
    <p:sldId id="272" r:id="rId19"/>
    <p:sldId id="273" r:id="rId20"/>
    <p:sldId id="274" r:id="rId21"/>
    <p:sldId id="275" r:id="rId22"/>
    <p:sldId id="276" r:id="rId23"/>
    <p:sldId id="287" r:id="rId24"/>
    <p:sldId id="288" r:id="rId25"/>
    <p:sldId id="277" r:id="rId26"/>
    <p:sldId id="278" r:id="rId27"/>
    <p:sldId id="279" r:id="rId28"/>
    <p:sldId id="280" r:id="rId29"/>
    <p:sldId id="281" r:id="rId30"/>
    <p:sldId id="282" r:id="rId31"/>
    <p:sldId id="25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54" d="100"/>
          <a:sy n="54" d="100"/>
        </p:scale>
        <p:origin x="4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873250"/>
            <a:ext cx="12192000" cy="419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/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  <a:cs typeface="+mn-cs"/>
              </a:defRPr>
            </a:lvl9pPr>
          </a:lstStyle>
          <a:p>
            <a:pPr algn="ctr">
              <a:defRPr/>
            </a:pPr>
            <a:endParaRPr lang="en-US" altLang="en-US" dirty="0">
              <a:solidFill>
                <a:srgbClr val="005596"/>
              </a:solidFill>
            </a:endParaRPr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5633" y="620713"/>
            <a:ext cx="1980191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911424" y="3886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Rectangle 1026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94DDDFD-B323-413D-B1BB-9FE9D06A4A82}" type="datetimeFigureOut">
              <a:rPr lang="en-GB" smtClean="0">
                <a:solidFill>
                  <a:srgbClr val="005596"/>
                </a:solidFill>
              </a:rPr>
              <a:pPr/>
              <a:t>04/10/2018</a:t>
            </a:fld>
            <a:endParaRPr lang="en-GB" dirty="0">
              <a:solidFill>
                <a:srgbClr val="005596"/>
              </a:solidFill>
            </a:endParaRPr>
          </a:p>
        </p:txBody>
      </p:sp>
      <p:sp>
        <p:nvSpPr>
          <p:cNvPr id="7" name="Rectangle 10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5596"/>
              </a:solidFill>
            </a:endParaRPr>
          </a:p>
        </p:txBody>
      </p:sp>
      <p:sp>
        <p:nvSpPr>
          <p:cNvPr id="8" name="Rectangle 10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5C6C723-27AC-4D2D-A57E-DE281CFBFB18}" type="slidenum">
              <a:rPr lang="en-GB">
                <a:solidFill>
                  <a:srgbClr val="005596"/>
                </a:solidFill>
              </a:rPr>
              <a:pPr/>
              <a:t>‹#›</a:t>
            </a:fld>
            <a:endParaRPr lang="en-GB" dirty="0">
              <a:solidFill>
                <a:srgbClr val="0055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847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94DDDFD-B323-413D-B1BB-9FE9D06A4A82}" type="datetimeFigureOut">
              <a:rPr lang="en-GB" smtClean="0">
                <a:solidFill>
                  <a:srgbClr val="005596"/>
                </a:solidFill>
              </a:rPr>
              <a:pPr/>
              <a:t>04/10/2018</a:t>
            </a:fld>
            <a:endParaRPr lang="en-GB" dirty="0">
              <a:solidFill>
                <a:srgbClr val="005596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5596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5C6C723-27AC-4D2D-A57E-DE281CFBFB18}" type="slidenum">
              <a:rPr lang="en-GB">
                <a:solidFill>
                  <a:srgbClr val="005596"/>
                </a:solidFill>
              </a:rPr>
              <a:pPr/>
              <a:t>‹#›</a:t>
            </a:fld>
            <a:endParaRPr lang="en-GB" dirty="0">
              <a:solidFill>
                <a:srgbClr val="0055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981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94DDDFD-B323-413D-B1BB-9FE9D06A4A82}" type="datetimeFigureOut">
              <a:rPr lang="en-GB" smtClean="0">
                <a:solidFill>
                  <a:srgbClr val="005596"/>
                </a:solidFill>
              </a:rPr>
              <a:pPr/>
              <a:t>04/10/2018</a:t>
            </a:fld>
            <a:endParaRPr lang="en-GB" dirty="0">
              <a:solidFill>
                <a:srgbClr val="005596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5596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5C6C723-27AC-4D2D-A57E-DE281CFBFB18}" type="slidenum">
              <a:rPr lang="en-GB">
                <a:solidFill>
                  <a:srgbClr val="005596"/>
                </a:solidFill>
              </a:rPr>
              <a:pPr/>
              <a:t>‹#›</a:t>
            </a:fld>
            <a:endParaRPr lang="en-GB" dirty="0">
              <a:solidFill>
                <a:srgbClr val="0055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93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94DDDFD-B323-413D-B1BB-9FE9D06A4A82}" type="datetimeFigureOut">
              <a:rPr lang="en-GB" smtClean="0">
                <a:solidFill>
                  <a:srgbClr val="005596"/>
                </a:solidFill>
              </a:rPr>
              <a:pPr/>
              <a:t>04/10/2018</a:t>
            </a:fld>
            <a:endParaRPr lang="en-GB" dirty="0">
              <a:solidFill>
                <a:srgbClr val="00559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559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5C6C723-27AC-4D2D-A57E-DE281CFBFB18}" type="slidenum">
              <a:rPr lang="en-GB">
                <a:solidFill>
                  <a:srgbClr val="005596"/>
                </a:solidFill>
              </a:rPr>
              <a:pPr/>
              <a:t>‹#›</a:t>
            </a:fld>
            <a:endParaRPr lang="en-GB" dirty="0">
              <a:solidFill>
                <a:srgbClr val="0055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882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82000" y="304800"/>
            <a:ext cx="25908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75692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94DDDFD-B323-413D-B1BB-9FE9D06A4A82}" type="datetimeFigureOut">
              <a:rPr lang="en-GB" smtClean="0">
                <a:solidFill>
                  <a:srgbClr val="005596"/>
                </a:solidFill>
              </a:rPr>
              <a:pPr/>
              <a:t>04/10/2018</a:t>
            </a:fld>
            <a:endParaRPr lang="en-GB" dirty="0">
              <a:solidFill>
                <a:srgbClr val="00559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559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5C6C723-27AC-4D2D-A57E-DE281CFBFB18}" type="slidenum">
              <a:rPr lang="en-GB">
                <a:solidFill>
                  <a:srgbClr val="005596"/>
                </a:solidFill>
              </a:rPr>
              <a:pPr/>
              <a:t>‹#›</a:t>
            </a:fld>
            <a:endParaRPr lang="en-GB" dirty="0">
              <a:solidFill>
                <a:srgbClr val="0055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395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2057400"/>
            <a:ext cx="10363200" cy="41148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94DDDFD-B323-413D-B1BB-9FE9D06A4A82}" type="datetimeFigureOut">
              <a:rPr lang="en-GB" smtClean="0">
                <a:solidFill>
                  <a:srgbClr val="005596"/>
                </a:solidFill>
              </a:rPr>
              <a:pPr/>
              <a:t>04/10/2018</a:t>
            </a:fld>
            <a:endParaRPr lang="en-GB" dirty="0">
              <a:solidFill>
                <a:srgbClr val="00559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559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5C6C723-27AC-4D2D-A57E-DE281CFBFB18}" type="slidenum">
              <a:rPr lang="en-GB">
                <a:solidFill>
                  <a:srgbClr val="005596"/>
                </a:solidFill>
              </a:rPr>
              <a:pPr/>
              <a:t>‹#›</a:t>
            </a:fld>
            <a:endParaRPr lang="en-GB" dirty="0">
              <a:solidFill>
                <a:srgbClr val="0055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895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20574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892800" y="2057400"/>
            <a:ext cx="5080000" cy="41148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online image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94DDDFD-B323-413D-B1BB-9FE9D06A4A82}" type="datetimeFigureOut">
              <a:rPr lang="en-GB" smtClean="0">
                <a:solidFill>
                  <a:srgbClr val="005596"/>
                </a:solidFill>
              </a:rPr>
              <a:pPr/>
              <a:t>04/10/2018</a:t>
            </a:fld>
            <a:endParaRPr lang="en-GB" dirty="0">
              <a:solidFill>
                <a:srgbClr val="005596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5596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5C6C723-27AC-4D2D-A57E-DE281CFBFB18}" type="slidenum">
              <a:rPr lang="en-GB">
                <a:solidFill>
                  <a:srgbClr val="005596"/>
                </a:solidFill>
              </a:rPr>
              <a:pPr/>
              <a:t>‹#›</a:t>
            </a:fld>
            <a:endParaRPr lang="en-GB" dirty="0">
              <a:solidFill>
                <a:srgbClr val="0055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161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304800"/>
            <a:ext cx="85217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20574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20574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94DDDFD-B323-413D-B1BB-9FE9D06A4A82}" type="datetimeFigureOut">
              <a:rPr lang="en-GB" smtClean="0">
                <a:solidFill>
                  <a:srgbClr val="005596"/>
                </a:solidFill>
              </a:rPr>
              <a:pPr/>
              <a:t>04/10/2018</a:t>
            </a:fld>
            <a:endParaRPr lang="en-GB" dirty="0">
              <a:solidFill>
                <a:srgbClr val="005596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5596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C6C723-27AC-4D2D-A57E-DE281CFBFB18}" type="slidenum">
              <a:rPr lang="en-GB" smtClean="0">
                <a:solidFill>
                  <a:srgbClr val="005596"/>
                </a:solidFill>
              </a:rPr>
              <a:pPr/>
              <a:t>‹#›</a:t>
            </a:fld>
            <a:endParaRPr lang="en-GB" dirty="0">
              <a:solidFill>
                <a:srgbClr val="0055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2995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5">
            <a:extLst>
              <a:ext uri="{FF2B5EF4-FFF2-40B4-BE49-F238E27FC236}">
                <a16:creationId xmlns="" xmlns:a16="http://schemas.microsoft.com/office/drawing/2014/main" id="{3D611B8A-4EB1-462C-BF70-98EF9CF681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00200"/>
            <a:ext cx="12192000" cy="4191000"/>
          </a:xfrm>
          <a:prstGeom prst="rect">
            <a:avLst/>
          </a:prstGeom>
          <a:solidFill>
            <a:srgbClr val="009E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hc">
            <a:extLst>
              <a:ext uri="{FF2B5EF4-FFF2-40B4-BE49-F238E27FC236}">
                <a16:creationId xmlns="" xmlns:a16="http://schemas.microsoft.com/office/drawing/2014/main" id="{BFF0F265-C3DD-4F49-B2FC-8E3C850EB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9pPr>
          </a:lstStyle>
          <a:p>
            <a:pPr algn="ctr">
              <a:defRPr/>
            </a:pPr>
            <a:endParaRPr kumimoji="0" lang="en-US" sz="1000" b="0" i="0" u="none" baseline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5" name="fc">
            <a:extLst>
              <a:ext uri="{FF2B5EF4-FFF2-40B4-BE49-F238E27FC236}">
                <a16:creationId xmlns="" xmlns:a16="http://schemas.microsoft.com/office/drawing/2014/main" id="{6DA39649-CB1F-4728-9E42-F2E270684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91288"/>
            <a:ext cx="1219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9pPr>
          </a:lstStyle>
          <a:p>
            <a:pPr algn="ctr">
              <a:defRPr/>
            </a:pPr>
            <a:endParaRPr kumimoji="0" lang="en-GB" sz="1000" b="0" i="0" u="none" baseline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1026">
            <a:extLst>
              <a:ext uri="{FF2B5EF4-FFF2-40B4-BE49-F238E27FC236}">
                <a16:creationId xmlns="" xmlns:a16="http://schemas.microsoft.com/office/drawing/2014/main" id="{CFACFA1B-0A0F-4A88-9402-78E72D5C1D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AFB2414-5506-4092-A55C-774790ED9659}" type="datetimeFigureOut">
              <a:rPr lang="en-GB" smtClean="0">
                <a:solidFill>
                  <a:srgbClr val="005596"/>
                </a:solidFill>
              </a:rPr>
              <a:pPr/>
              <a:t>04/10/2018</a:t>
            </a:fld>
            <a:endParaRPr lang="en-GB">
              <a:solidFill>
                <a:srgbClr val="005596"/>
              </a:solidFill>
            </a:endParaRPr>
          </a:p>
        </p:txBody>
      </p:sp>
      <p:sp>
        <p:nvSpPr>
          <p:cNvPr id="7" name="Rectangle 1027">
            <a:extLst>
              <a:ext uri="{FF2B5EF4-FFF2-40B4-BE49-F238E27FC236}">
                <a16:creationId xmlns="" xmlns:a16="http://schemas.microsoft.com/office/drawing/2014/main" id="{14B98E01-0D62-4DAC-BDCA-43080D340E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GB">
              <a:solidFill>
                <a:srgbClr val="005596"/>
              </a:solidFill>
            </a:endParaRPr>
          </a:p>
        </p:txBody>
      </p:sp>
      <p:sp>
        <p:nvSpPr>
          <p:cNvPr id="8" name="Rectangle 1028">
            <a:extLst>
              <a:ext uri="{FF2B5EF4-FFF2-40B4-BE49-F238E27FC236}">
                <a16:creationId xmlns="" xmlns:a16="http://schemas.microsoft.com/office/drawing/2014/main" id="{B2AAC6F7-8417-4671-9112-9E3DE03709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F937F475-6B61-425D-A041-E4C708E89DB2}" type="slidenum">
              <a:rPr lang="en-GB" smtClean="0">
                <a:solidFill>
                  <a:srgbClr val="005596"/>
                </a:solidFill>
              </a:rPr>
              <a:pPr/>
              <a:t>‹#›</a:t>
            </a:fld>
            <a:endParaRPr lang="en-GB">
              <a:solidFill>
                <a:srgbClr val="0055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269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90" y="2276872"/>
            <a:ext cx="3528135" cy="27367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6408" y="5373218"/>
            <a:ext cx="1051019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dirty="0">
                <a:solidFill>
                  <a:srgbClr val="005596"/>
                </a:solidFill>
              </a:rPr>
              <a:t>This work was supported by the UK government’s Department for Business, Energy and Industrial Strategy (BEIS)</a:t>
            </a:r>
          </a:p>
          <a:p>
            <a:endParaRPr lang="en-GB" dirty="0">
              <a:solidFill>
                <a:srgbClr val="0055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123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402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489" y="260648"/>
            <a:ext cx="906488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487" y="1646536"/>
            <a:ext cx="11386656" cy="452566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94DDDFD-B323-413D-B1BB-9FE9D06A4A82}" type="datetimeFigureOut">
              <a:rPr lang="en-GB" smtClean="0">
                <a:solidFill>
                  <a:srgbClr val="005596"/>
                </a:solidFill>
              </a:rPr>
              <a:pPr/>
              <a:t>04/10/2018</a:t>
            </a:fld>
            <a:endParaRPr lang="en-GB" dirty="0">
              <a:solidFill>
                <a:srgbClr val="00559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5596"/>
              </a:solidFill>
            </a:endParaRPr>
          </a:p>
        </p:txBody>
      </p:sp>
      <p:pic>
        <p:nvPicPr>
          <p:cNvPr id="23554" name="Picture 2" descr="Image result for colt technology service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7592" y="6281821"/>
            <a:ext cx="1080551" cy="42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684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94DDDFD-B323-413D-B1BB-9FE9D06A4A82}" type="datetimeFigureOut">
              <a:rPr lang="en-GB" smtClean="0">
                <a:solidFill>
                  <a:srgbClr val="005596"/>
                </a:solidFill>
              </a:rPr>
              <a:pPr/>
              <a:t>04/10/2018</a:t>
            </a:fld>
            <a:endParaRPr lang="en-GB" dirty="0">
              <a:solidFill>
                <a:srgbClr val="00559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559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5C6C723-27AC-4D2D-A57E-DE281CFBFB18}" type="slidenum">
              <a:rPr lang="en-GB">
                <a:solidFill>
                  <a:srgbClr val="005596"/>
                </a:solidFill>
              </a:rPr>
              <a:pPr/>
              <a:t>‹#›</a:t>
            </a:fld>
            <a:endParaRPr lang="en-GB" dirty="0">
              <a:solidFill>
                <a:srgbClr val="0055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412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0648"/>
            <a:ext cx="8942784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0574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20574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94DDDFD-B323-413D-B1BB-9FE9D06A4A82}" type="datetimeFigureOut">
              <a:rPr lang="en-GB" smtClean="0">
                <a:solidFill>
                  <a:srgbClr val="005596"/>
                </a:solidFill>
              </a:rPr>
              <a:pPr/>
              <a:t>04/10/2018</a:t>
            </a:fld>
            <a:endParaRPr lang="en-GB" dirty="0">
              <a:solidFill>
                <a:srgbClr val="005596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5596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5C6C723-27AC-4D2D-A57E-DE281CFBFB18}" type="slidenum">
              <a:rPr lang="en-GB">
                <a:solidFill>
                  <a:srgbClr val="005596"/>
                </a:solidFill>
              </a:rPr>
              <a:pPr/>
              <a:t>‹#›</a:t>
            </a:fld>
            <a:endParaRPr lang="en-GB" dirty="0">
              <a:solidFill>
                <a:srgbClr val="0055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265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94DDDFD-B323-413D-B1BB-9FE9D06A4A82}" type="datetimeFigureOut">
              <a:rPr lang="en-GB" smtClean="0">
                <a:solidFill>
                  <a:srgbClr val="005596"/>
                </a:solidFill>
              </a:rPr>
              <a:pPr/>
              <a:t>04/10/2018</a:t>
            </a:fld>
            <a:endParaRPr lang="en-GB" dirty="0">
              <a:solidFill>
                <a:srgbClr val="005596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5596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5C6C723-27AC-4D2D-A57E-DE281CFBFB18}" type="slidenum">
              <a:rPr lang="en-GB">
                <a:solidFill>
                  <a:srgbClr val="005596"/>
                </a:solidFill>
              </a:rPr>
              <a:pPr/>
              <a:t>‹#›</a:t>
            </a:fld>
            <a:endParaRPr lang="en-GB" dirty="0">
              <a:solidFill>
                <a:srgbClr val="0055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328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94DDDFD-B323-413D-B1BB-9FE9D06A4A82}" type="datetimeFigureOut">
              <a:rPr lang="en-GB" smtClean="0">
                <a:solidFill>
                  <a:srgbClr val="005596"/>
                </a:solidFill>
              </a:rPr>
              <a:pPr/>
              <a:t>04/10/2018</a:t>
            </a:fld>
            <a:endParaRPr lang="en-GB" dirty="0">
              <a:solidFill>
                <a:srgbClr val="005596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5596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5C6C723-27AC-4D2D-A57E-DE281CFBFB18}" type="slidenum">
              <a:rPr lang="en-GB">
                <a:solidFill>
                  <a:srgbClr val="005596"/>
                </a:solidFill>
              </a:rPr>
              <a:pPr/>
              <a:t>‹#›</a:t>
            </a:fld>
            <a:endParaRPr lang="en-GB" dirty="0">
              <a:solidFill>
                <a:srgbClr val="0055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014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94DDDFD-B323-413D-B1BB-9FE9D06A4A82}" type="datetimeFigureOut">
              <a:rPr lang="en-GB" smtClean="0">
                <a:solidFill>
                  <a:srgbClr val="005596"/>
                </a:solidFill>
              </a:rPr>
              <a:pPr/>
              <a:t>04/10/2018</a:t>
            </a:fld>
            <a:endParaRPr lang="en-GB" dirty="0">
              <a:solidFill>
                <a:srgbClr val="005596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5596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5C6C723-27AC-4D2D-A57E-DE281CFBFB18}" type="slidenum">
              <a:rPr lang="en-GB">
                <a:solidFill>
                  <a:srgbClr val="005596"/>
                </a:solidFill>
              </a:rPr>
              <a:pPr/>
              <a:t>‹#›</a:t>
            </a:fld>
            <a:endParaRPr lang="en-GB" dirty="0">
              <a:solidFill>
                <a:srgbClr val="0055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388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dirty="0">
              <a:solidFill>
                <a:srgbClr val="005596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fld id="{B5C6C723-27AC-4D2D-A57E-DE281CFBFB18}" type="slidenum">
              <a:rPr lang="en-GB">
                <a:solidFill>
                  <a:srgbClr val="005596"/>
                </a:solidFill>
              </a:rPr>
              <a:pPr/>
              <a:t>‹#›</a:t>
            </a:fld>
            <a:endParaRPr lang="en-GB" dirty="0">
              <a:solidFill>
                <a:srgbClr val="005596"/>
              </a:solidFill>
            </a:endParaRPr>
          </a:p>
        </p:txBody>
      </p:sp>
      <p:sp>
        <p:nvSpPr>
          <p:cNvPr id="1028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57719" y="260350"/>
            <a:ext cx="909954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/>
          </a:p>
        </p:txBody>
      </p:sp>
      <p:sp>
        <p:nvSpPr>
          <p:cNvPr id="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717" y="1646238"/>
            <a:ext cx="1140248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0"/>
            <a:r>
              <a:rPr lang="en-GB" altLang="en-US"/>
              <a:t>Second level</a:t>
            </a:r>
          </a:p>
          <a:p>
            <a:pPr lvl="0"/>
            <a:r>
              <a:rPr lang="en-GB" altLang="en-US"/>
              <a:t>Third level</a:t>
            </a:r>
          </a:p>
          <a:p>
            <a:pPr lvl="0"/>
            <a:r>
              <a:rPr lang="en-GB" altLang="en-US"/>
              <a:t>Fourth level</a:t>
            </a:r>
          </a:p>
          <a:p>
            <a:pPr lvl="0"/>
            <a:r>
              <a:rPr lang="en-GB" altLang="en-US"/>
              <a:t>	- bullet point one</a:t>
            </a:r>
          </a:p>
        </p:txBody>
      </p:sp>
      <p:sp>
        <p:nvSpPr>
          <p:cNvPr id="1032" name="hc"/>
          <p:cNvSpPr txBox="1">
            <a:spLocks noChangeArrowheads="1"/>
          </p:cNvSpPr>
          <p:nvPr/>
        </p:nvSpPr>
        <p:spPr bwMode="auto">
          <a:xfrm>
            <a:off x="0" y="0"/>
            <a:ext cx="12192000" cy="2460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>
            <a:spAutoFit/>
          </a:bodyPr>
          <a:lstStyle/>
          <a:p>
            <a:pPr algn="ctr">
              <a:defRPr/>
            </a:pPr>
            <a:endParaRPr kumimoji="0" lang="en-US" sz="1000" b="0" i="0" u="none" baseline="0" dirty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1033" name="fc"/>
          <p:cNvSpPr txBox="1">
            <a:spLocks noChangeArrowheads="1"/>
          </p:cNvSpPr>
          <p:nvPr/>
        </p:nvSpPr>
        <p:spPr bwMode="auto">
          <a:xfrm>
            <a:off x="0" y="6491291"/>
            <a:ext cx="12192000" cy="244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>
            <a:spAutoFit/>
          </a:bodyPr>
          <a:lstStyle/>
          <a:p>
            <a:pPr algn="ctr">
              <a:defRPr/>
            </a:pPr>
            <a:endParaRPr kumimoji="0" lang="en-GB" sz="1000" b="0" i="0" u="none" baseline="0" dirty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95675" y="363090"/>
            <a:ext cx="1450707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hc"/>
          <p:cNvSpPr txBox="1">
            <a:spLocks noChangeArrowheads="1"/>
          </p:cNvSpPr>
          <p:nvPr/>
        </p:nvSpPr>
        <p:spPr bwMode="auto">
          <a:xfrm>
            <a:off x="0" y="0"/>
            <a:ext cx="12192000" cy="2460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9pPr>
          </a:lstStyle>
          <a:p>
            <a:pPr algn="ctr">
              <a:defRPr/>
            </a:pPr>
            <a:endParaRPr lang="en-GB" altLang="en-US" sz="1000" dirty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11" name="fc"/>
          <p:cNvSpPr txBox="1">
            <a:spLocks noChangeArrowheads="1"/>
          </p:cNvSpPr>
          <p:nvPr/>
        </p:nvSpPr>
        <p:spPr bwMode="auto">
          <a:xfrm>
            <a:off x="0" y="6491288"/>
            <a:ext cx="12192000" cy="2460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9pPr>
          </a:lstStyle>
          <a:p>
            <a:pPr algn="ctr">
              <a:defRPr/>
            </a:pPr>
            <a:endParaRPr lang="en-GB" altLang="en-US" sz="1000" dirty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671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pitchFamily="34" charset="0"/>
          <a:ea typeface="ヒラギノ角ゴ Pro W3" pitchFamily="2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pitchFamily="34" charset="0"/>
          <a:ea typeface="ヒラギノ角ゴ Pro W3" pitchFamily="2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pitchFamily="34" charset="0"/>
          <a:ea typeface="ヒラギノ角ゴ Pro W3" pitchFamily="2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pitchFamily="34" charset="0"/>
          <a:ea typeface="ヒラギノ角ゴ Pro W3" pitchFamily="2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pitchFamily="34" charset="0"/>
          <a:ea typeface="ヒラギノ角ゴ Pro W3" pitchFamily="2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pitchFamily="34" charset="0"/>
          <a:ea typeface="ヒラギノ角ゴ Pro W3" pitchFamily="2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pitchFamily="34" charset="0"/>
          <a:ea typeface="ヒラギノ角ゴ Pro W3" pitchFamily="2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pitchFamily="34" charset="0"/>
          <a:ea typeface="ヒラギノ角ゴ Pro W3" pitchFamily="2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Font typeface="Wingdings" panose="05000000000000000000" pitchFamily="2" charset="2"/>
        <a:buChar char="§"/>
        <a:defRPr sz="2400">
          <a:solidFill>
            <a:srgbClr val="00339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Font typeface="Wingdings" panose="05000000000000000000" pitchFamily="2" charset="2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Font typeface="Wingdings" panose="05000000000000000000" pitchFamily="2" charset="2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Font typeface="Wingdings" panose="05000000000000000000" pitchFamily="2" charset="2"/>
        <a:defRPr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Font typeface="Wingdings" panose="05000000000000000000" pitchFamily="2" charset="2"/>
        <a:defRPr sz="2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3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UTC as a time reference for industry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altLang="en-US" sz="2000" dirty="0">
                <a:ea typeface="ＭＳ Ｐゴシック" panose="020B0600070205080204" pitchFamily="34" charset="-128"/>
              </a:rPr>
              <a:t>Elizabeth Laier </a:t>
            </a:r>
            <a:r>
              <a:rPr lang="en-GB" altLang="en-US" sz="2000" dirty="0" smtClean="0">
                <a:ea typeface="ＭＳ Ｐゴシック" panose="020B0600070205080204" pitchFamily="34" charset="-128"/>
              </a:rPr>
              <a:t>English</a:t>
            </a:r>
            <a:br>
              <a:rPr lang="en-GB" altLang="en-US" sz="2000" dirty="0" smtClean="0">
                <a:ea typeface="ＭＳ Ｐゴシック" panose="020B0600070205080204" pitchFamily="34" charset="-128"/>
              </a:rPr>
            </a:br>
            <a:r>
              <a:rPr lang="en-GB" sz="2000" dirty="0" smtClean="0"/>
              <a:t>Peter Whibberley</a:t>
            </a:r>
            <a:br>
              <a:rPr lang="en-GB" sz="2000" dirty="0" smtClean="0"/>
            </a:br>
            <a:r>
              <a:rPr lang="en-GB" sz="2000" dirty="0" smtClean="0"/>
              <a:t>Conway Langham</a:t>
            </a:r>
            <a:br>
              <a:rPr lang="en-GB" sz="2000" dirty="0" smtClean="0"/>
            </a:br>
            <a:r>
              <a:rPr lang="en-GB" sz="2000" dirty="0" smtClean="0"/>
              <a:t>David Hicks</a:t>
            </a:r>
            <a:br>
              <a:rPr lang="en-GB" sz="2000" dirty="0" smtClean="0"/>
            </a:br>
            <a:r>
              <a:rPr lang="en-GB" sz="2000" dirty="0" smtClean="0"/>
              <a:t>Simon </a:t>
            </a:r>
            <a:r>
              <a:rPr lang="en-GB" sz="2000" dirty="0" smtClean="0"/>
              <a:t>Ashford</a:t>
            </a:r>
            <a:br>
              <a:rPr lang="en-GB" sz="2000" dirty="0" smtClean="0"/>
            </a:br>
            <a:r>
              <a:rPr lang="en-GB" sz="2000" dirty="0" smtClean="0"/>
              <a:t>Ali Ashkhasi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Marivon Corbel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altLang="en-US" sz="2000" dirty="0">
                <a:ea typeface="ＭＳ Ｐゴシック" panose="020B0600070205080204" pitchFamily="34" charset="-128"/>
              </a:rPr>
              <a:t/>
            </a:r>
            <a:br>
              <a:rPr lang="en-GB" altLang="en-US" sz="2000" dirty="0">
                <a:ea typeface="ＭＳ Ｐゴシック" panose="020B0600070205080204" pitchFamily="34" charset="-128"/>
              </a:rPr>
            </a:b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29384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 txBox="1">
            <a:spLocks noChangeArrowheads="1"/>
          </p:cNvSpPr>
          <p:nvPr/>
        </p:nvSpPr>
        <p:spPr>
          <a:xfrm>
            <a:off x="391489" y="260648"/>
            <a:ext cx="9064887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9pPr>
          </a:lstStyle>
          <a:p>
            <a:r>
              <a:rPr lang="en-GB" altLang="en-US" sz="2400" kern="0" dirty="0" smtClean="0"/>
              <a:t>International Time Today - UTC</a:t>
            </a:r>
            <a:endParaRPr lang="en-GB" altLang="en-US" sz="2400" kern="0" dirty="0"/>
          </a:p>
        </p:txBody>
      </p:sp>
      <p:sp>
        <p:nvSpPr>
          <p:cNvPr id="3" name="Rectangle 1027"/>
          <p:cNvSpPr txBox="1">
            <a:spLocks noChangeArrowheads="1"/>
          </p:cNvSpPr>
          <p:nvPr/>
        </p:nvSpPr>
        <p:spPr>
          <a:xfrm>
            <a:off x="1311443" y="1399601"/>
            <a:ext cx="10130588" cy="153884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Wingdings" panose="05000000000000000000" pitchFamily="2" charset="2"/>
              <a:buChar char="§"/>
              <a:defRPr sz="24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GB" altLang="en-US" kern="0" smtClean="0"/>
              <a:t>Computed by the International Bureau of Weights and Measures</a:t>
            </a:r>
          </a:p>
          <a:p>
            <a:pPr lvl="1"/>
            <a:r>
              <a:rPr lang="en-GB" altLang="en-US" kern="0" smtClean="0"/>
              <a:t>(BIPM – </a:t>
            </a:r>
            <a:r>
              <a:rPr lang="en-GB" altLang="en-US" i="1" kern="0" smtClean="0"/>
              <a:t>Bureau International des Poids et Mesures)</a:t>
            </a:r>
          </a:p>
          <a:p>
            <a:pPr marL="800100" lvl="2" indent="0"/>
            <a:r>
              <a:rPr lang="en-GB" altLang="en-US" kern="0" smtClean="0"/>
              <a:t>Based at Sèvres, Paris</a:t>
            </a:r>
            <a:endParaRPr lang="en-GB" altLang="en-US" kern="0" dirty="0"/>
          </a:p>
        </p:txBody>
      </p:sp>
      <p:pic>
        <p:nvPicPr>
          <p:cNvPr id="4" name="Picture 1031" descr="D:\UserData\PBW Documents\Presentations\Richmond Sci Soc 2009-10\Images\BIP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480" y="3282946"/>
            <a:ext cx="5638800" cy="334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358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91489" y="260648"/>
            <a:ext cx="9064887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9pPr>
          </a:lstStyle>
          <a:p>
            <a:r>
              <a:rPr lang="en-GB" altLang="en-US" sz="2400" kern="0" smtClean="0"/>
              <a:t>Summary of how UTC is formed</a:t>
            </a:r>
            <a:endParaRPr lang="en-GB" altLang="en-US" sz="2400" kern="0" dirty="0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133600" y="1447800"/>
            <a:ext cx="8042031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400">
                <a:solidFill>
                  <a:srgbClr val="003A6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3A6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3A6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A6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A6E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A6E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A6E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A6E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A6E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altLang="en-US" dirty="0"/>
              <a:t>Stability and resilience is achieved by averaging around 500 atomic clocks in around 70 institutes worldwide</a:t>
            </a: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2145323" y="378948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400">
                <a:solidFill>
                  <a:srgbClr val="003A6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3A6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3A6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A6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A6E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A6E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A6E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A6E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A6E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altLang="en-US" dirty="0"/>
              <a:t>The results are published monthly in BIPM Circular </a:t>
            </a:r>
            <a:r>
              <a:rPr lang="en-GB" altLang="en-US" dirty="0" smtClean="0"/>
              <a:t>T and weekly ‘rapid’ results published in </a:t>
            </a:r>
            <a:r>
              <a:rPr lang="en-GB" altLang="en-US" dirty="0" err="1" smtClean="0"/>
              <a:t>UTCr</a:t>
            </a:r>
            <a:endParaRPr lang="en-GB" altLang="en-US" dirty="0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2145323" y="4903049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400">
                <a:solidFill>
                  <a:srgbClr val="003A6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3A6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3A6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A6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A6E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A6E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A6E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A6E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A6E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altLang="en-US" dirty="0"/>
              <a:t>The IERS decides on leap second insertions to keep UTC in step with the Earth’s rotation (UT1)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145324" y="2566373"/>
            <a:ext cx="8042031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400">
                <a:solidFill>
                  <a:srgbClr val="003A6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3A6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3A6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A6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A6E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A6E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A6E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A6E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A6E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altLang="en-US" dirty="0"/>
              <a:t>Accuracy is achieved </a:t>
            </a:r>
            <a:r>
              <a:rPr lang="en-GB" altLang="en-US" dirty="0" smtClean="0"/>
              <a:t>using data from </a:t>
            </a:r>
            <a:r>
              <a:rPr lang="en-GB" altLang="en-US" dirty="0"/>
              <a:t>Cs fountain primary standards</a:t>
            </a:r>
          </a:p>
        </p:txBody>
      </p:sp>
    </p:spTree>
    <p:extLst>
      <p:ext uri="{BB962C8B-B14F-4D97-AF65-F5344CB8AC3E}">
        <p14:creationId xmlns:p14="http://schemas.microsoft.com/office/powerpoint/2010/main" val="439588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057400" y="1049482"/>
            <a:ext cx="2514600" cy="4836313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9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5596"/>
              </a:solidFill>
              <a:latin typeface="Arial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029200" y="1447800"/>
            <a:ext cx="2590800" cy="4343400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9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5596"/>
              </a:solidFill>
              <a:latin typeface="Arial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393950" y="2069482"/>
            <a:ext cx="1752600" cy="720725"/>
          </a:xfrm>
          <a:prstGeom prst="rect">
            <a:avLst/>
          </a:prstGeom>
          <a:solidFill>
            <a:srgbClr val="CCECFF"/>
          </a:solid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9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rgbClr val="005596"/>
                </a:solidFill>
                <a:latin typeface="Arial"/>
              </a:rPr>
              <a:t>Local UTC(</a:t>
            </a:r>
            <a:r>
              <a:rPr lang="en-GB" altLang="en-US" sz="2000" i="1" dirty="0">
                <a:solidFill>
                  <a:srgbClr val="005596"/>
                </a:solidFill>
                <a:latin typeface="Arial"/>
              </a:rPr>
              <a:t>k</a:t>
            </a:r>
            <a:r>
              <a:rPr lang="en-GB" altLang="en-US" sz="2000" dirty="0">
                <a:solidFill>
                  <a:srgbClr val="005596"/>
                </a:solidFill>
                <a:latin typeface="Arial"/>
              </a:rPr>
              <a:t>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rgbClr val="005596"/>
                </a:solidFill>
                <a:latin typeface="Arial"/>
              </a:rPr>
              <a:t>time scales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286000" y="3364881"/>
            <a:ext cx="2057400" cy="660400"/>
          </a:xfrm>
          <a:prstGeom prst="rect">
            <a:avLst/>
          </a:prstGeom>
          <a:solidFill>
            <a:srgbClr val="CCECFF"/>
          </a:solid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9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5596"/>
                </a:solidFill>
                <a:latin typeface="Arial"/>
              </a:rPr>
              <a:t>~500 commercial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5596"/>
                </a:solidFill>
                <a:latin typeface="Arial"/>
              </a:rPr>
              <a:t>atomic clocks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514600" y="4472957"/>
            <a:ext cx="1600200" cy="1209675"/>
          </a:xfrm>
          <a:prstGeom prst="rect">
            <a:avLst/>
          </a:prstGeom>
          <a:solidFill>
            <a:srgbClr val="CCECFF"/>
          </a:solid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9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5596"/>
                </a:solidFill>
                <a:latin typeface="Arial"/>
              </a:rPr>
              <a:t>Primary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5596"/>
                </a:solidFill>
                <a:latin typeface="Arial"/>
              </a:rPr>
              <a:t>Frequency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5596"/>
                </a:solidFill>
                <a:latin typeface="Arial"/>
              </a:rPr>
              <a:t>Standards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5596"/>
                </a:solidFill>
                <a:latin typeface="Arial"/>
              </a:rPr>
              <a:t>(PFS)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257800" y="2082800"/>
            <a:ext cx="2133600" cy="660400"/>
          </a:xfrm>
          <a:prstGeom prst="rect">
            <a:avLst/>
          </a:prstGeom>
          <a:solidFill>
            <a:srgbClr val="CCCCFF"/>
          </a:solidFill>
          <a:ln w="19050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9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5596"/>
                </a:solidFill>
                <a:latin typeface="Arial"/>
              </a:rPr>
              <a:t>Free Atomic Time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5596"/>
                </a:solidFill>
                <a:latin typeface="Arial"/>
              </a:rPr>
              <a:t>(EAL)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257800" y="3179764"/>
            <a:ext cx="2133600" cy="935037"/>
          </a:xfrm>
          <a:prstGeom prst="rect">
            <a:avLst/>
          </a:prstGeom>
          <a:solidFill>
            <a:srgbClr val="CCCCFF"/>
          </a:solidFill>
          <a:ln w="19050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9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5596"/>
                </a:solidFill>
                <a:latin typeface="Arial"/>
              </a:rPr>
              <a:t>International Atomic Time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5596"/>
                </a:solidFill>
                <a:latin typeface="Arial"/>
              </a:rPr>
              <a:t>(TAI)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57800" y="4703763"/>
            <a:ext cx="2133600" cy="923330"/>
          </a:xfrm>
          <a:prstGeom prst="rect">
            <a:avLst/>
          </a:prstGeom>
          <a:solidFill>
            <a:srgbClr val="CCCCFF"/>
          </a:solidFill>
          <a:ln w="50800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9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5596"/>
                </a:solidFill>
                <a:latin typeface="Arial"/>
              </a:rPr>
              <a:t>Coordinated Universal Time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5596"/>
                </a:solidFill>
                <a:latin typeface="Arial"/>
              </a:rPr>
              <a:t>(UTC)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257800" y="6138863"/>
            <a:ext cx="2133600" cy="369332"/>
          </a:xfrm>
          <a:prstGeom prst="rect">
            <a:avLst/>
          </a:prstGeom>
          <a:solidFill>
            <a:srgbClr val="CCCCFF"/>
          </a:solidFill>
          <a:ln w="19050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9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5596"/>
                </a:solidFill>
                <a:latin typeface="Arial"/>
              </a:rPr>
              <a:t>BIPM Circular T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077200" y="2286000"/>
            <a:ext cx="2514600" cy="2667000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9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5596"/>
              </a:solidFill>
              <a:latin typeface="Arial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8305800" y="2921000"/>
            <a:ext cx="1981200" cy="660400"/>
          </a:xfrm>
          <a:prstGeom prst="rect">
            <a:avLst/>
          </a:prstGeom>
          <a:solidFill>
            <a:srgbClr val="CCFFCC"/>
          </a:solidFill>
          <a:ln w="1905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9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5596"/>
                </a:solidFill>
                <a:latin typeface="Arial"/>
              </a:rPr>
              <a:t>Earth rotation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5596"/>
                </a:solidFill>
                <a:latin typeface="Arial"/>
              </a:rPr>
              <a:t>measurements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8305800" y="4064000"/>
            <a:ext cx="1981200" cy="660400"/>
          </a:xfrm>
          <a:prstGeom prst="rect">
            <a:avLst/>
          </a:prstGeom>
          <a:solidFill>
            <a:srgbClr val="CCFFCC"/>
          </a:solidFill>
          <a:ln w="1905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9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5596"/>
                </a:solidFill>
                <a:latin typeface="Arial"/>
              </a:rPr>
              <a:t>Universal Time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5596"/>
                </a:solidFill>
                <a:latin typeface="Arial"/>
              </a:rPr>
              <a:t>(UT1)</a:t>
            </a: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flipH="1">
            <a:off x="3268662" y="2822926"/>
            <a:ext cx="0" cy="509236"/>
          </a:xfrm>
          <a:prstGeom prst="line">
            <a:avLst/>
          </a:prstGeom>
          <a:noFill/>
          <a:ln w="25400">
            <a:solidFill>
              <a:schemeClr val="tx1">
                <a:lumMod val="50000"/>
              </a:schemeClr>
            </a:solidFill>
            <a:round/>
            <a:headEnd type="triangle" w="lg" len="sm"/>
            <a:tailEnd w="lg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005596"/>
              </a:solidFill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375150" y="2438400"/>
            <a:ext cx="806451" cy="1249680"/>
          </a:xfrm>
          <a:prstGeom prst="line">
            <a:avLst/>
          </a:prstGeom>
          <a:noFill/>
          <a:ln w="25400">
            <a:solidFill>
              <a:schemeClr val="tx1">
                <a:lumMod val="50000"/>
              </a:schemeClr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005596"/>
              </a:solidFill>
            </a:endParaRP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6324600" y="2743200"/>
            <a:ext cx="0" cy="381000"/>
          </a:xfrm>
          <a:prstGeom prst="line">
            <a:avLst/>
          </a:prstGeom>
          <a:noFill/>
          <a:ln w="25400">
            <a:solidFill>
              <a:schemeClr val="tx1">
                <a:lumMod val="50000"/>
              </a:schemeClr>
            </a:solidFill>
            <a:round/>
            <a:headEnd/>
            <a:tailEnd type="triangle" w="lg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005596"/>
              </a:solidFill>
            </a:endParaRP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6324600" y="4114800"/>
            <a:ext cx="0" cy="533400"/>
          </a:xfrm>
          <a:prstGeom prst="line">
            <a:avLst/>
          </a:prstGeom>
          <a:noFill/>
          <a:ln w="25400">
            <a:solidFill>
              <a:schemeClr val="tx1">
                <a:lumMod val="50000"/>
              </a:schemeClr>
            </a:solidFill>
            <a:round/>
            <a:headEnd/>
            <a:tailEnd type="triangle" w="lg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005596"/>
              </a:solidFill>
            </a:endParaRPr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6324600" y="5638800"/>
            <a:ext cx="0" cy="457200"/>
          </a:xfrm>
          <a:prstGeom prst="line">
            <a:avLst/>
          </a:prstGeom>
          <a:noFill/>
          <a:ln w="25400">
            <a:solidFill>
              <a:schemeClr val="tx1">
                <a:lumMod val="50000"/>
              </a:schemeClr>
            </a:solidFill>
            <a:round/>
            <a:headEnd/>
            <a:tailEnd type="triangle" w="lg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005596"/>
              </a:solidFill>
            </a:endParaRPr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9296400" y="3581400"/>
            <a:ext cx="0" cy="457200"/>
          </a:xfrm>
          <a:prstGeom prst="line">
            <a:avLst/>
          </a:prstGeom>
          <a:noFill/>
          <a:ln w="25400">
            <a:solidFill>
              <a:schemeClr val="tx1">
                <a:lumMod val="50000"/>
              </a:schemeClr>
            </a:solidFill>
            <a:round/>
            <a:headEnd/>
            <a:tailEnd type="triangle" w="lg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005596"/>
              </a:solidFill>
            </a:endParaRPr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6324600" y="4419600"/>
            <a:ext cx="1981200" cy="0"/>
          </a:xfrm>
          <a:prstGeom prst="line">
            <a:avLst/>
          </a:prstGeom>
          <a:noFill/>
          <a:ln w="25400">
            <a:solidFill>
              <a:schemeClr val="tx1">
                <a:lumMod val="50000"/>
              </a:schemeClr>
            </a:solidFill>
            <a:round/>
            <a:headEnd type="triangle" w="lg" len="sm"/>
            <a:tailEnd type="none" w="lg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005596"/>
              </a:solidFill>
            </a:endParaRPr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146550" y="3597274"/>
            <a:ext cx="1042989" cy="1508330"/>
          </a:xfrm>
          <a:prstGeom prst="line">
            <a:avLst/>
          </a:prstGeom>
          <a:noFill/>
          <a:ln w="25400">
            <a:solidFill>
              <a:schemeClr val="tx1">
                <a:lumMod val="50000"/>
              </a:schemeClr>
            </a:solidFill>
            <a:round/>
            <a:headEnd/>
            <a:tailEnd type="triangle" w="lg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005596"/>
              </a:solidFill>
            </a:endParaRPr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 flipH="1">
            <a:off x="2362200" y="6296025"/>
            <a:ext cx="2895600" cy="0"/>
          </a:xfrm>
          <a:prstGeom prst="line">
            <a:avLst/>
          </a:prstGeom>
          <a:noFill/>
          <a:ln w="25400">
            <a:solidFill>
              <a:schemeClr val="tx1">
                <a:lumMod val="50000"/>
              </a:schemeClr>
            </a:solidFill>
            <a:round/>
            <a:headEnd/>
            <a:tailEnd type="triangle" w="lg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005596"/>
              </a:solidFill>
            </a:endParaRPr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 flipV="1">
            <a:off x="1729740" y="2872740"/>
            <a:ext cx="0" cy="3429000"/>
          </a:xfrm>
          <a:prstGeom prst="line">
            <a:avLst/>
          </a:prstGeom>
          <a:noFill/>
          <a:ln w="25400">
            <a:solidFill>
              <a:schemeClr val="tx1">
                <a:lumMod val="50000"/>
              </a:schemeClr>
            </a:solidFill>
            <a:round/>
            <a:headEnd/>
            <a:tailEnd type="triangle" w="lg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005596"/>
              </a:solidFill>
            </a:endParaRPr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 flipV="1">
            <a:off x="1729740" y="2298237"/>
            <a:ext cx="632460" cy="3408"/>
          </a:xfrm>
          <a:prstGeom prst="line">
            <a:avLst/>
          </a:prstGeom>
          <a:noFill/>
          <a:ln w="25400">
            <a:solidFill>
              <a:schemeClr val="tx1">
                <a:lumMod val="50000"/>
              </a:schemeClr>
            </a:solidFill>
            <a:round/>
            <a:headEnd/>
            <a:tailEnd type="triangle" w="lg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005596"/>
              </a:solidFill>
            </a:endParaRPr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 flipH="1">
            <a:off x="1729740" y="6296025"/>
            <a:ext cx="1165860" cy="0"/>
          </a:xfrm>
          <a:prstGeom prst="line">
            <a:avLst/>
          </a:prstGeom>
          <a:noFill/>
          <a:ln w="25400">
            <a:solidFill>
              <a:schemeClr val="tx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005596"/>
              </a:solidFill>
            </a:endParaRPr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 flipV="1">
            <a:off x="1729740" y="2289714"/>
            <a:ext cx="0" cy="1828800"/>
          </a:xfrm>
          <a:prstGeom prst="line">
            <a:avLst/>
          </a:prstGeom>
          <a:noFill/>
          <a:ln w="25400">
            <a:solidFill>
              <a:schemeClr val="tx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005596"/>
              </a:solidFill>
            </a:endParaRP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6675120" y="4149436"/>
            <a:ext cx="1379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9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 dirty="0">
                <a:solidFill>
                  <a:srgbClr val="005596"/>
                </a:solidFill>
                <a:latin typeface="Arial"/>
              </a:rPr>
              <a:t>leap seconds</a:t>
            </a:r>
          </a:p>
        </p:txBody>
      </p:sp>
      <p:sp>
        <p:nvSpPr>
          <p:cNvPr id="28" name="Text Box 29"/>
          <p:cNvSpPr txBox="1">
            <a:spLocks noChangeArrowheads="1"/>
          </p:cNvSpPr>
          <p:nvPr/>
        </p:nvSpPr>
        <p:spPr bwMode="auto">
          <a:xfrm>
            <a:off x="2743200" y="6042025"/>
            <a:ext cx="2133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9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400" dirty="0">
                <a:solidFill>
                  <a:srgbClr val="005596"/>
                </a:solidFill>
                <a:latin typeface="Arial"/>
              </a:rPr>
              <a:t>corrections to local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400" dirty="0">
                <a:solidFill>
                  <a:srgbClr val="005596"/>
                </a:solidFill>
                <a:latin typeface="Arial"/>
              </a:rPr>
              <a:t>UTC time scales</a:t>
            </a:r>
          </a:p>
        </p:txBody>
      </p:sp>
      <p:sp>
        <p:nvSpPr>
          <p:cNvPr id="29" name="Text Box 30"/>
          <p:cNvSpPr txBox="1">
            <a:spLocks noChangeArrowheads="1"/>
          </p:cNvSpPr>
          <p:nvPr/>
        </p:nvSpPr>
        <p:spPr bwMode="auto">
          <a:xfrm>
            <a:off x="5029200" y="1447801"/>
            <a:ext cx="1379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9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rgbClr val="C00000"/>
                </a:solidFill>
                <a:latin typeface="Arial"/>
              </a:rPr>
              <a:t>BIPM</a:t>
            </a: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2171700" y="1158912"/>
            <a:ext cx="2286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9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 dirty="0">
                <a:solidFill>
                  <a:srgbClr val="C00000"/>
                </a:solidFill>
                <a:latin typeface="Arial"/>
              </a:rPr>
              <a:t>~70 National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 dirty="0">
                <a:solidFill>
                  <a:srgbClr val="C00000"/>
                </a:solidFill>
                <a:latin typeface="Arial"/>
              </a:rPr>
              <a:t>Timing Institutes</a:t>
            </a:r>
          </a:p>
        </p:txBody>
      </p:sp>
      <p:sp>
        <p:nvSpPr>
          <p:cNvPr id="31" name="Text Box 32"/>
          <p:cNvSpPr txBox="1">
            <a:spLocks noChangeArrowheads="1"/>
          </p:cNvSpPr>
          <p:nvPr/>
        </p:nvSpPr>
        <p:spPr bwMode="auto">
          <a:xfrm>
            <a:off x="8069264" y="2270126"/>
            <a:ext cx="13795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9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A6E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rgbClr val="C00000"/>
                </a:solidFill>
                <a:latin typeface="Arial"/>
              </a:rPr>
              <a:t>IERS</a:t>
            </a:r>
          </a:p>
        </p:txBody>
      </p:sp>
      <p:sp>
        <p:nvSpPr>
          <p:cNvPr id="32" name="Line 24"/>
          <p:cNvSpPr>
            <a:spLocks noChangeShapeType="1"/>
          </p:cNvSpPr>
          <p:nvPr/>
        </p:nvSpPr>
        <p:spPr bwMode="auto">
          <a:xfrm flipV="1">
            <a:off x="1936749" y="5088518"/>
            <a:ext cx="537070" cy="2907"/>
          </a:xfrm>
          <a:prstGeom prst="line">
            <a:avLst/>
          </a:prstGeom>
          <a:noFill/>
          <a:ln w="25400">
            <a:solidFill>
              <a:schemeClr val="tx1">
                <a:lumMod val="50000"/>
              </a:schemeClr>
            </a:solidFill>
            <a:round/>
            <a:headEnd type="none" w="lg" len="sm"/>
            <a:tailEnd type="none" w="lg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005596"/>
              </a:solidFill>
            </a:endParaRPr>
          </a:p>
        </p:txBody>
      </p:sp>
      <p:sp>
        <p:nvSpPr>
          <p:cNvPr id="33" name="Line 26"/>
          <p:cNvSpPr>
            <a:spLocks noChangeShapeType="1"/>
          </p:cNvSpPr>
          <p:nvPr/>
        </p:nvSpPr>
        <p:spPr bwMode="auto">
          <a:xfrm flipV="1">
            <a:off x="1928811" y="2534664"/>
            <a:ext cx="1588" cy="2559217"/>
          </a:xfrm>
          <a:prstGeom prst="line">
            <a:avLst/>
          </a:prstGeom>
          <a:noFill/>
          <a:ln w="25400">
            <a:solidFill>
              <a:schemeClr val="tx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005596"/>
              </a:solidFill>
            </a:endParaRPr>
          </a:p>
        </p:txBody>
      </p:sp>
      <p:sp>
        <p:nvSpPr>
          <p:cNvPr id="34" name="Line 24"/>
          <p:cNvSpPr>
            <a:spLocks noChangeShapeType="1"/>
          </p:cNvSpPr>
          <p:nvPr/>
        </p:nvSpPr>
        <p:spPr bwMode="auto">
          <a:xfrm>
            <a:off x="1920238" y="2539771"/>
            <a:ext cx="435610" cy="1024"/>
          </a:xfrm>
          <a:prstGeom prst="line">
            <a:avLst/>
          </a:prstGeom>
          <a:noFill/>
          <a:ln w="25400">
            <a:solidFill>
              <a:schemeClr val="tx1">
                <a:lumMod val="50000"/>
              </a:schemeClr>
            </a:solidFill>
            <a:round/>
            <a:headEnd/>
            <a:tailEnd type="triangle" w="lg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005596"/>
              </a:solidFill>
            </a:endParaRPr>
          </a:p>
        </p:txBody>
      </p:sp>
      <p:sp>
        <p:nvSpPr>
          <p:cNvPr id="35" name="Rectangle 2"/>
          <p:cNvSpPr txBox="1">
            <a:spLocks noChangeArrowheads="1"/>
          </p:cNvSpPr>
          <p:nvPr/>
        </p:nvSpPr>
        <p:spPr>
          <a:xfrm>
            <a:off x="542269" y="245834"/>
            <a:ext cx="4958323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9pPr>
          </a:lstStyle>
          <a:p>
            <a:r>
              <a:rPr lang="en-GB" altLang="en-US" sz="2400" kern="0" dirty="0"/>
              <a:t>Generation of UTC</a:t>
            </a:r>
          </a:p>
        </p:txBody>
      </p:sp>
    </p:spTree>
    <p:extLst>
      <p:ext uri="{BB962C8B-B14F-4D97-AF65-F5344CB8AC3E}">
        <p14:creationId xmlns:p14="http://schemas.microsoft.com/office/powerpoint/2010/main" val="3203769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91489" y="260648"/>
            <a:ext cx="9064887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9pPr>
          </a:lstStyle>
          <a:p>
            <a:r>
              <a:rPr lang="en-GB" altLang="en-US" sz="2400" kern="0" smtClean="0"/>
              <a:t>Institutes contributing to UTC</a:t>
            </a:r>
            <a:endParaRPr lang="en-GB" altLang="en-US" sz="2400" kern="0" dirty="0"/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724" y="779096"/>
            <a:ext cx="7848600" cy="605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9746518" y="2138852"/>
            <a:ext cx="921483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rgbClr val="0099CC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0099CC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99CC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3pPr>
            <a:lvl4pPr marL="1600200" indent="-228600" algn="l">
              <a:spcBef>
                <a:spcPct val="20000"/>
              </a:spcBef>
              <a:buClr>
                <a:srgbClr val="0099CC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4pPr>
            <a:lvl5pPr marL="2057400" indent="-228600" algn="l">
              <a:spcBef>
                <a:spcPct val="20000"/>
              </a:spcBef>
              <a:buClr>
                <a:srgbClr val="0099CC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9pPr>
          </a:lstStyle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en-GB" altLang="en-US" sz="1600" dirty="0">
                <a:solidFill>
                  <a:srgbClr val="003A6E"/>
                </a:solidFill>
              </a:rPr>
              <a:t>Source:</a:t>
            </a:r>
          </a:p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en-GB" altLang="en-US" sz="1600" dirty="0">
                <a:solidFill>
                  <a:srgbClr val="003A6E"/>
                </a:solidFill>
              </a:rPr>
              <a:t>BIPM</a:t>
            </a:r>
          </a:p>
        </p:txBody>
      </p:sp>
    </p:spTree>
    <p:extLst>
      <p:ext uri="{BB962C8B-B14F-4D97-AF65-F5344CB8AC3E}">
        <p14:creationId xmlns:p14="http://schemas.microsoft.com/office/powerpoint/2010/main" val="1904336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91489" y="260648"/>
            <a:ext cx="9064887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9pPr>
          </a:lstStyle>
          <a:p>
            <a:r>
              <a:rPr lang="en-GB" altLang="en-US" sz="2400" kern="0" smtClean="0"/>
              <a:t>Properties of UTC</a:t>
            </a:r>
            <a:endParaRPr lang="en-GB" altLang="en-US" sz="2400" kern="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940171" y="1524001"/>
            <a:ext cx="7772400" cy="65246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Wingdings" panose="05000000000000000000" pitchFamily="2" charset="2"/>
              <a:buChar char="§"/>
              <a:defRPr sz="24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GB" altLang="en-US" kern="0" smtClean="0"/>
              <a:t>Not available in real time</a:t>
            </a:r>
            <a:endParaRPr lang="en-GB" altLang="en-US" kern="0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09800" y="3150036"/>
            <a:ext cx="82296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400">
                <a:solidFill>
                  <a:srgbClr val="003A6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3A6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3A6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A6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A6E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A6E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A6E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A6E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A6E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GB" altLang="en-US" dirty="0"/>
              <a:t>Provides the reference for ALL civil and broadcast time scales, </a:t>
            </a:r>
            <a:r>
              <a:rPr lang="en-GB" altLang="en-US" dirty="0" err="1"/>
              <a:t>eg</a:t>
            </a:r>
            <a:r>
              <a:rPr lang="en-GB" altLang="en-US" dirty="0"/>
              <a:t>:</a:t>
            </a:r>
          </a:p>
          <a:p>
            <a:pPr lvl="1">
              <a:lnSpc>
                <a:spcPct val="90000"/>
              </a:lnSpc>
            </a:pPr>
            <a:r>
              <a:rPr lang="en-GB" altLang="en-US" dirty="0"/>
              <a:t>GPS time (and other GNSS)</a:t>
            </a:r>
          </a:p>
          <a:p>
            <a:pPr lvl="1">
              <a:lnSpc>
                <a:spcPct val="90000"/>
              </a:lnSpc>
            </a:pPr>
            <a:r>
              <a:rPr lang="en-GB" altLang="en-US" dirty="0"/>
              <a:t>Internet time (NTP)</a:t>
            </a:r>
          </a:p>
          <a:p>
            <a:pPr lvl="1">
              <a:lnSpc>
                <a:spcPct val="90000"/>
              </a:lnSpc>
            </a:pPr>
            <a:r>
              <a:rPr lang="en-GB" altLang="en-US" dirty="0"/>
              <a:t>Radio time signals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209800" y="2075542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400">
                <a:solidFill>
                  <a:srgbClr val="003A6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3A6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3A6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A6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A6E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A6E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A6E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A6E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A6E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GB" altLang="en-US" dirty="0"/>
              <a:t>Accessed via one of the approx. 70 UTC(k) institutes, </a:t>
            </a:r>
            <a:r>
              <a:rPr lang="en-GB" altLang="en-US" dirty="0" err="1"/>
              <a:t>eg</a:t>
            </a:r>
            <a:r>
              <a:rPr lang="en-GB" altLang="en-US" dirty="0"/>
              <a:t>. UTC(NPL)</a:t>
            </a:r>
          </a:p>
          <a:p>
            <a:pPr>
              <a:lnSpc>
                <a:spcPct val="90000"/>
              </a:lnSpc>
            </a:pPr>
            <a:endParaRPr lang="en-GB" altLang="en-US" dirty="0"/>
          </a:p>
        </p:txBody>
      </p:sp>
      <p:graphicFrame>
        <p:nvGraphicFramePr>
          <p:cNvPr id="6" name="Object 8"/>
          <p:cNvGraphicFramePr>
            <a:graphicFrameLocks noChangeAspect="1"/>
          </p:cNvGraphicFramePr>
          <p:nvPr/>
        </p:nvGraphicFramePr>
        <p:xfrm>
          <a:off x="7543800" y="3657600"/>
          <a:ext cx="2514600" cy="18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Photo Editor Photo" r:id="rId3" imgW="3809524" imgH="2857899" progId="MSPhotoEd.3">
                  <p:embed/>
                </p:oleObj>
              </mc:Choice>
              <mc:Fallback>
                <p:oleObj name="Photo Editor Photo" r:id="rId3" imgW="3809524" imgH="285789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3657600"/>
                        <a:ext cx="2514600" cy="188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4133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91489" y="260648"/>
            <a:ext cx="9064887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9pPr>
          </a:lstStyle>
          <a:p>
            <a:r>
              <a:rPr lang="en-GB" altLang="en-US" sz="2400" kern="0" dirty="0" smtClean="0"/>
              <a:t>BIPM Circular T</a:t>
            </a:r>
            <a:endParaRPr lang="en-GB" altLang="en-US" sz="2400" kern="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99860" y="1495529"/>
            <a:ext cx="9639539" cy="65246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Wingdings" panose="05000000000000000000" pitchFamily="2" charset="2"/>
              <a:buChar char="§"/>
              <a:defRPr sz="24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GB" altLang="en-US" kern="0" dirty="0" smtClean="0"/>
              <a:t>Published monthly and gives </a:t>
            </a:r>
            <a:r>
              <a:rPr lang="en-GB" altLang="en-US" kern="0" dirty="0"/>
              <a:t>UTC-UTC(k) results, for example: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066" y="2332102"/>
            <a:ext cx="8933333" cy="43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746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91489" y="260648"/>
            <a:ext cx="9064887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9pPr>
          </a:lstStyle>
          <a:p>
            <a:r>
              <a:rPr lang="en-GB" altLang="en-US" sz="2400" kern="0" dirty="0" smtClean="0"/>
              <a:t>Circular T Results</a:t>
            </a:r>
            <a:endParaRPr lang="en-GB" altLang="en-US" sz="2400" kern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67" y="699247"/>
            <a:ext cx="9872872" cy="602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673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91489" y="260648"/>
            <a:ext cx="9064887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9pPr>
          </a:lstStyle>
          <a:p>
            <a:r>
              <a:rPr lang="en-GB" altLang="en-US" sz="2400" kern="0" smtClean="0"/>
              <a:t>UTC(NPL) time scale</a:t>
            </a:r>
            <a:endParaRPr lang="en-GB" altLang="en-US" sz="2400" kern="0" dirty="0"/>
          </a:p>
        </p:txBody>
      </p:sp>
      <p:pic>
        <p:nvPicPr>
          <p:cNvPr id="3" name="Picture 5" descr="D:\UserData\PBW Documents\Presentations\Richmond Sci Soc 2009-10\Images\Cs_cloc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985" y="3275843"/>
            <a:ext cx="3528646" cy="265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209800" y="1251857"/>
            <a:ext cx="7772400" cy="154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Wingdings" panose="05000000000000000000" pitchFamily="2" charset="2"/>
              <a:buChar char="§"/>
              <a:defRPr sz="24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GB" altLang="en-US" kern="0" dirty="0"/>
              <a:t>Based on a group of continuously-running commercial atomic clocks:</a:t>
            </a:r>
          </a:p>
          <a:p>
            <a:pPr lvl="1"/>
            <a:r>
              <a:rPr lang="en-GB" altLang="en-US" kern="0" dirty="0">
                <a:solidFill>
                  <a:srgbClr val="005596"/>
                </a:solidFill>
              </a:rPr>
              <a:t>5 active hydrogen masers and 4 caesium clocks</a:t>
            </a: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599" y="2696186"/>
            <a:ext cx="3908092" cy="3561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102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57719" y="260350"/>
            <a:ext cx="9099549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9pPr>
          </a:lstStyle>
          <a:p>
            <a:r>
              <a:rPr lang="en-GB" altLang="en-US" sz="2400" kern="0" smtClean="0"/>
              <a:t>NPL caesium fountains</a:t>
            </a:r>
            <a:endParaRPr lang="en-GB" altLang="en-US" sz="2400" kern="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999067" y="1214279"/>
            <a:ext cx="8458201" cy="694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Wingdings" panose="05000000000000000000" pitchFamily="2" charset="2"/>
              <a:buChar char="§"/>
              <a:defRPr sz="24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GB" altLang="en-US" kern="0" dirty="0"/>
              <a:t>Two operational fountains: NPL-CsF2</a:t>
            </a:r>
          </a:p>
          <a:p>
            <a:endParaRPr lang="en-GB" altLang="en-US" kern="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999066" y="1800430"/>
            <a:ext cx="5226370" cy="1819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Wingdings" panose="05000000000000000000" pitchFamily="2" charset="2"/>
              <a:buChar char="§"/>
              <a:defRPr sz="24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GB" altLang="en-US" kern="0" dirty="0"/>
              <a:t>NPL-CsF3 </a:t>
            </a:r>
          </a:p>
          <a:p>
            <a:r>
              <a:rPr lang="en-GB" altLang="en-US" kern="0" dirty="0"/>
              <a:t>Accuracy is 2.0 x 10</a:t>
            </a:r>
            <a:r>
              <a:rPr lang="en-GB" altLang="en-US" kern="0" baseline="30000" dirty="0"/>
              <a:t>-16</a:t>
            </a:r>
          </a:p>
          <a:p>
            <a:pPr lvl="1"/>
            <a:r>
              <a:rPr lang="en-GB" altLang="en-US" kern="0" dirty="0">
                <a:solidFill>
                  <a:srgbClr val="005596"/>
                </a:solidFill>
              </a:rPr>
              <a:t>20 </a:t>
            </a:r>
            <a:r>
              <a:rPr lang="en-GB" altLang="en-US" kern="0" dirty="0" err="1" smtClean="0">
                <a:solidFill>
                  <a:srgbClr val="005596"/>
                </a:solidFill>
              </a:rPr>
              <a:t>ps</a:t>
            </a:r>
            <a:r>
              <a:rPr lang="en-GB" altLang="en-US" kern="0" dirty="0" smtClean="0">
                <a:solidFill>
                  <a:srgbClr val="005596"/>
                </a:solidFill>
              </a:rPr>
              <a:t>/day</a:t>
            </a:r>
          </a:p>
          <a:p>
            <a:pPr lvl="1"/>
            <a:r>
              <a:rPr lang="en-GB" altLang="en-US" kern="0" dirty="0" smtClean="0">
                <a:solidFill>
                  <a:srgbClr val="005596"/>
                </a:solidFill>
              </a:rPr>
              <a:t>Commercially available from NPL</a:t>
            </a:r>
            <a:endParaRPr lang="en-GB" altLang="en-US" kern="0" dirty="0">
              <a:solidFill>
                <a:srgbClr val="005596"/>
              </a:solidFill>
            </a:endParaRPr>
          </a:p>
        </p:txBody>
      </p:sp>
      <p:pic>
        <p:nvPicPr>
          <p:cNvPr id="5" name="Picture 4" descr="D:\UserData\PBW Documents\Presentations\Royal Society UTC(NPL) 2011-11\Pictures\P1000217_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1676400"/>
            <a:ext cx="3713163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D:\UserData\PBW Documents\Presentations\Royal Society UTC(NPL) 2011-11\Pictures\P1000220_40_cr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893" y="3876798"/>
            <a:ext cx="4588890" cy="2752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40857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6" descr="D:\UserData\PBW Documents\Presentations\Richmond Sci Soc 2009-10\Images\Telesa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135065"/>
            <a:ext cx="1219200" cy="97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57719" y="260350"/>
            <a:ext cx="9099549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9pPr>
          </a:lstStyle>
          <a:p>
            <a:r>
              <a:rPr lang="en-GB" altLang="en-US" sz="2400" kern="0" smtClean="0"/>
              <a:t>Comparing time scales (1):</a:t>
            </a:r>
            <a:br>
              <a:rPr lang="en-GB" altLang="en-US" sz="2400" kern="0" smtClean="0"/>
            </a:br>
            <a:r>
              <a:rPr lang="en-GB" altLang="en-US" sz="2400" kern="0" smtClean="0"/>
              <a:t>Two-way satellite time transfer</a:t>
            </a:r>
            <a:endParaRPr lang="en-GB" altLang="en-US" sz="2400" kern="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455684" y="1242573"/>
            <a:ext cx="27479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GB" altLang="en-US" dirty="0">
                <a:solidFill>
                  <a:srgbClr val="005596"/>
                </a:solidFill>
                <a:latin typeface="Helvetica" panose="020B0604020202020204" pitchFamily="34" charset="0"/>
              </a:rPr>
              <a:t>Geostationary Satellite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H="1">
            <a:off x="4049545" y="2138616"/>
            <a:ext cx="1169267" cy="95959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none" w="sm" len="sm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005596"/>
              </a:solidFill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6257206" y="2108202"/>
            <a:ext cx="1280732" cy="99000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005596"/>
              </a:solidFill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928082" y="5787611"/>
            <a:ext cx="1450118" cy="56870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GB" altLang="en-US" sz="1800" dirty="0">
                <a:solidFill>
                  <a:srgbClr val="005596"/>
                </a:solidFill>
                <a:latin typeface="Helvetica" panose="020B0604020202020204" pitchFamily="34" charset="0"/>
              </a:rPr>
              <a:t>UTC(</a:t>
            </a:r>
            <a:r>
              <a:rPr lang="en-GB" altLang="en-US" sz="1800" i="1" dirty="0">
                <a:solidFill>
                  <a:srgbClr val="005596"/>
                </a:solidFill>
                <a:latin typeface="Helvetica" panose="020B0604020202020204" pitchFamily="34" charset="0"/>
              </a:rPr>
              <a:t>k1</a:t>
            </a:r>
            <a:r>
              <a:rPr lang="en-GB" altLang="en-US" sz="1800" dirty="0">
                <a:solidFill>
                  <a:srgbClr val="005596"/>
                </a:solidFill>
                <a:latin typeface="Helvetica" panose="020B0604020202020204" pitchFamily="34" charset="0"/>
              </a:rPr>
              <a:t>)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5046916" y="4420101"/>
            <a:ext cx="1401762" cy="93612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 anchor="ctr"/>
          <a:lstStyle/>
          <a:p>
            <a:pPr algn="ctr" eaLnBrk="0" hangingPunct="0"/>
            <a:r>
              <a:rPr lang="en-GB" altLang="en-US" dirty="0">
                <a:solidFill>
                  <a:srgbClr val="005596"/>
                </a:solidFill>
                <a:latin typeface="Helvetica" panose="020B0604020202020204" pitchFamily="34" charset="0"/>
              </a:rPr>
              <a:t>Satellite time transfer modems</a:t>
            </a: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1951148" y="3209988"/>
            <a:ext cx="1340110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GB" altLang="en-US" sz="1800" b="1" dirty="0">
                <a:solidFill>
                  <a:srgbClr val="005596"/>
                </a:solidFill>
                <a:latin typeface="Helvetica" panose="020B0604020202020204" pitchFamily="34" charset="0"/>
              </a:rPr>
              <a:t>Institute 1 </a:t>
            </a:r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8648472" y="3209988"/>
            <a:ext cx="1275990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GB" altLang="en-US" sz="1800" b="1" dirty="0">
                <a:solidFill>
                  <a:srgbClr val="005596"/>
                </a:solidFill>
                <a:latin typeface="Helvetica" panose="020B0604020202020204" pitchFamily="34" charset="0"/>
              </a:rPr>
              <a:t>Institute 2</a:t>
            </a:r>
          </a:p>
        </p:txBody>
      </p:sp>
      <p:sp>
        <p:nvSpPr>
          <p:cNvPr id="11" name="Line 20"/>
          <p:cNvSpPr>
            <a:spLocks noChangeShapeType="1"/>
          </p:cNvSpPr>
          <p:nvPr/>
        </p:nvSpPr>
        <p:spPr bwMode="auto">
          <a:xfrm flipV="1">
            <a:off x="3863277" y="1875677"/>
            <a:ext cx="1224251" cy="102256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005596"/>
              </a:solidFill>
            </a:endParaRPr>
          </a:p>
        </p:txBody>
      </p:sp>
      <p:sp>
        <p:nvSpPr>
          <p:cNvPr id="12" name="Line 21"/>
          <p:cNvSpPr>
            <a:spLocks noChangeShapeType="1"/>
          </p:cNvSpPr>
          <p:nvPr/>
        </p:nvSpPr>
        <p:spPr bwMode="auto">
          <a:xfrm flipH="1" flipV="1">
            <a:off x="6125920" y="2344324"/>
            <a:ext cx="1224448" cy="944283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none" w="sm" len="sm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005596"/>
              </a:solidFill>
            </a:endParaRPr>
          </a:p>
        </p:txBody>
      </p:sp>
      <p:sp>
        <p:nvSpPr>
          <p:cNvPr id="13" name="Line 24"/>
          <p:cNvSpPr>
            <a:spLocks noChangeShapeType="1"/>
          </p:cNvSpPr>
          <p:nvPr/>
        </p:nvSpPr>
        <p:spPr bwMode="auto">
          <a:xfrm flipV="1">
            <a:off x="3655773" y="5339289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005596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192" y="3052763"/>
            <a:ext cx="561975" cy="8477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8849" y="3057220"/>
            <a:ext cx="581025" cy="857250"/>
          </a:xfrm>
          <a:prstGeom prst="rect">
            <a:avLst/>
          </a:prstGeom>
        </p:spPr>
      </p:pic>
      <p:pic>
        <p:nvPicPr>
          <p:cNvPr id="16" name="Picture 2" descr="C:\Users\pbw\AppData\Local\Microsoft\Windows\Temporary Internet Files\Content.IE5\UY98HG4A\MC900431586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204" y="5787611"/>
            <a:ext cx="71913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5685" y="4261680"/>
            <a:ext cx="2400177" cy="1003976"/>
          </a:xfrm>
          <a:prstGeom prst="rect">
            <a:avLst/>
          </a:prstGeom>
        </p:spPr>
      </p:pic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6195214" y="5787610"/>
            <a:ext cx="1450118" cy="56870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GB" altLang="en-US" sz="1800" dirty="0">
                <a:solidFill>
                  <a:srgbClr val="005596"/>
                </a:solidFill>
                <a:latin typeface="Helvetica" panose="020B0604020202020204" pitchFamily="34" charset="0"/>
              </a:rPr>
              <a:t>UTC(</a:t>
            </a:r>
            <a:r>
              <a:rPr lang="en-GB" altLang="en-US" sz="1800" i="1" dirty="0">
                <a:solidFill>
                  <a:srgbClr val="005596"/>
                </a:solidFill>
                <a:latin typeface="Helvetica" panose="020B0604020202020204" pitchFamily="34" charset="0"/>
              </a:rPr>
              <a:t>k2</a:t>
            </a:r>
            <a:r>
              <a:rPr lang="en-GB" altLang="en-US" sz="1800" dirty="0">
                <a:solidFill>
                  <a:srgbClr val="005596"/>
                </a:solidFill>
                <a:latin typeface="Helvetica" panose="020B0604020202020204" pitchFamily="34" charset="0"/>
              </a:rPr>
              <a:t>)</a:t>
            </a:r>
          </a:p>
        </p:txBody>
      </p:sp>
      <p:sp>
        <p:nvSpPr>
          <p:cNvPr id="19" name="Line 24"/>
          <p:cNvSpPr>
            <a:spLocks noChangeShapeType="1"/>
          </p:cNvSpPr>
          <p:nvPr/>
        </p:nvSpPr>
        <p:spPr bwMode="auto">
          <a:xfrm flipV="1">
            <a:off x="3655774" y="3883021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005596"/>
              </a:solidFill>
            </a:endParaRPr>
          </a:p>
        </p:txBody>
      </p:sp>
      <p:sp>
        <p:nvSpPr>
          <p:cNvPr id="20" name="Line 24"/>
          <p:cNvSpPr>
            <a:spLocks noChangeShapeType="1"/>
          </p:cNvSpPr>
          <p:nvPr/>
        </p:nvSpPr>
        <p:spPr bwMode="auto">
          <a:xfrm flipV="1">
            <a:off x="8041495" y="5356225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005596"/>
              </a:solidFill>
            </a:endParaRPr>
          </a:p>
        </p:txBody>
      </p:sp>
      <p:pic>
        <p:nvPicPr>
          <p:cNvPr id="21" name="Picture 2" descr="C:\Users\pbw\AppData\Local\Microsoft\Windows\Temporary Internet Files\Content.IE5\UY98HG4A\MC900431586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926" y="5804547"/>
            <a:ext cx="71913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1407" y="4278616"/>
            <a:ext cx="2400177" cy="1003976"/>
          </a:xfrm>
          <a:prstGeom prst="rect">
            <a:avLst/>
          </a:prstGeom>
        </p:spPr>
      </p:pic>
      <p:sp>
        <p:nvSpPr>
          <p:cNvPr id="23" name="Line 24"/>
          <p:cNvSpPr>
            <a:spLocks noChangeShapeType="1"/>
          </p:cNvSpPr>
          <p:nvPr/>
        </p:nvSpPr>
        <p:spPr bwMode="auto">
          <a:xfrm flipV="1">
            <a:off x="8041496" y="3899957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005596"/>
              </a:solidFill>
            </a:endParaRP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8401064" y="5316007"/>
            <a:ext cx="1401762" cy="3841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GB" altLang="en-US" dirty="0">
                <a:solidFill>
                  <a:srgbClr val="005596"/>
                </a:solidFill>
                <a:latin typeface="Helvetica" panose="020B0604020202020204" pitchFamily="34" charset="0"/>
              </a:rPr>
              <a:t>Modem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1104" y="955112"/>
            <a:ext cx="2244722" cy="213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246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073727" y="1670829"/>
            <a:ext cx="8926733" cy="3396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Wingdings" panose="05000000000000000000" pitchFamily="2" charset="2"/>
              <a:buChar char="§"/>
              <a:defRPr sz="18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GB" sz="2000" dirty="0">
                <a:solidFill>
                  <a:srgbClr val="005596"/>
                </a:solidFill>
              </a:rPr>
              <a:t>A brief history of the national time </a:t>
            </a:r>
            <a:r>
              <a:rPr lang="en-GB" sz="2000" dirty="0" smtClean="0">
                <a:solidFill>
                  <a:srgbClr val="005596"/>
                </a:solidFill>
              </a:rPr>
              <a:t>scale</a:t>
            </a:r>
          </a:p>
          <a:p>
            <a:r>
              <a:rPr lang="en-GB" altLang="en-US" sz="2000" kern="0" dirty="0" smtClean="0"/>
              <a:t>Atomic timekeeping and redefinition </a:t>
            </a:r>
            <a:r>
              <a:rPr lang="en-GB" altLang="en-US" sz="2000" kern="0" dirty="0"/>
              <a:t>of the </a:t>
            </a:r>
            <a:r>
              <a:rPr lang="en-GB" altLang="en-US" sz="2000" kern="0" dirty="0" smtClean="0"/>
              <a:t>second</a:t>
            </a:r>
          </a:p>
          <a:p>
            <a:r>
              <a:rPr lang="en-GB" altLang="en-US" sz="2000" kern="0" dirty="0"/>
              <a:t>International </a:t>
            </a:r>
            <a:r>
              <a:rPr lang="en-GB" altLang="en-US" sz="2000" kern="0" dirty="0" smtClean="0"/>
              <a:t>Time today: UTC</a:t>
            </a:r>
          </a:p>
          <a:p>
            <a:r>
              <a:rPr lang="en-GB" altLang="en-US" sz="2000" kern="0" dirty="0" smtClean="0"/>
              <a:t>The UK’s national time scale UTC(NPL)</a:t>
            </a:r>
          </a:p>
          <a:p>
            <a:endParaRPr lang="en-GB" altLang="en-US" sz="2000" kern="0" dirty="0" smtClean="0"/>
          </a:p>
          <a:p>
            <a:endParaRPr lang="en-GB" altLang="en-US" sz="2000" kern="0" dirty="0"/>
          </a:p>
          <a:p>
            <a:pPr marL="0" indent="0">
              <a:buNone/>
            </a:pPr>
            <a:endParaRPr lang="en-GB" altLang="en-US" sz="2000" kern="0" dirty="0" smtClean="0"/>
          </a:p>
          <a:p>
            <a:endParaRPr lang="en-GB" altLang="en-US" sz="2000" kern="0" dirty="0" smtClean="0"/>
          </a:p>
          <a:p>
            <a:endParaRPr lang="en-GB" altLang="en-US" sz="2000" kern="0" dirty="0"/>
          </a:p>
          <a:p>
            <a:pPr>
              <a:buFont typeface="Arial" panose="020B0604020202020204" pitchFamily="34" charset="0"/>
              <a:buChar char="•"/>
            </a:pPr>
            <a:endParaRPr lang="en-US" altLang="en-US" sz="2000" kern="0" dirty="0">
              <a:solidFill>
                <a:srgbClr val="005596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altLang="en-US" kern="0" dirty="0">
              <a:solidFill>
                <a:srgbClr val="005596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72980" y="256291"/>
            <a:ext cx="8118182" cy="60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9pPr>
          </a:lstStyle>
          <a:p>
            <a:r>
              <a:rPr lang="en-GB" sz="2400" dirty="0" smtClean="0">
                <a:solidFill>
                  <a:srgbClr val="005596"/>
                </a:solidFill>
              </a:rPr>
              <a:t>Outline</a:t>
            </a:r>
            <a:endParaRPr lang="en-GB" alt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26876576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57719" y="260350"/>
            <a:ext cx="9099549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9pPr>
          </a:lstStyle>
          <a:p>
            <a:r>
              <a:rPr lang="en-GB" altLang="en-US" sz="2400" kern="0" smtClean="0"/>
              <a:t>Satellite time transfer earth station</a:t>
            </a:r>
            <a:endParaRPr lang="en-GB" altLang="en-US" sz="2400" kern="0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732440" y="2265218"/>
            <a:ext cx="289560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000" dirty="0">
                <a:solidFill>
                  <a:srgbClr val="005596"/>
                </a:solidFill>
              </a:rPr>
              <a:t>Signals are modulated with a pseudo-random noise (PRN) sequence containing a time marker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altLang="en-US" sz="2000" dirty="0">
              <a:solidFill>
                <a:srgbClr val="00559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000" dirty="0">
                <a:solidFill>
                  <a:srgbClr val="005596"/>
                </a:solidFill>
              </a:rPr>
              <a:t>Operation is automated, with sessions every 2 hours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732440" y="5761890"/>
            <a:ext cx="2895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000" dirty="0">
                <a:solidFill>
                  <a:srgbClr val="005596"/>
                </a:solidFill>
              </a:rPr>
              <a:t>When calibrated, the method is accurate to 1 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925" y="2265218"/>
            <a:ext cx="5957454" cy="4468091"/>
          </a:xfrm>
          <a:prstGeom prst="rect">
            <a:avLst/>
          </a:prstGeom>
        </p:spPr>
      </p:pic>
      <p:sp>
        <p:nvSpPr>
          <p:cNvPr id="6" name="Rectangle 10"/>
          <p:cNvSpPr txBox="1">
            <a:spLocks noChangeArrowheads="1"/>
          </p:cNvSpPr>
          <p:nvPr/>
        </p:nvSpPr>
        <p:spPr>
          <a:xfrm>
            <a:off x="1817688" y="1122219"/>
            <a:ext cx="8539162" cy="114299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Wingdings" panose="05000000000000000000" pitchFamily="2" charset="2"/>
              <a:buChar char="§"/>
              <a:defRPr sz="24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GB" altLang="en-US" sz="2000" kern="0" dirty="0"/>
              <a:t>Typical TWSTFT earth station is a Ku-band ‘VSAT’ (Very Small Aperture Terminal)</a:t>
            </a:r>
          </a:p>
          <a:p>
            <a:pPr lvl="1"/>
            <a:r>
              <a:rPr lang="en-GB" altLang="en-US" sz="2000" kern="0" dirty="0">
                <a:solidFill>
                  <a:srgbClr val="005596"/>
                </a:solidFill>
              </a:rPr>
              <a:t>NPL: Offset parabolic antenna 1.8 m diameter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GB" alt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28695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88430" y="262645"/>
            <a:ext cx="5546468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9pPr>
          </a:lstStyle>
          <a:p>
            <a:r>
              <a:rPr lang="en-GB" altLang="en-US" sz="2400" kern="0" smtClean="0"/>
              <a:t>Comparing time scales (2): </a:t>
            </a:r>
            <a:br>
              <a:rPr lang="en-GB" altLang="en-US" sz="2400" kern="0" smtClean="0"/>
            </a:br>
            <a:r>
              <a:rPr lang="en-GB" altLang="en-US" sz="2400" kern="0" smtClean="0"/>
              <a:t>GPS common-view time transfer</a:t>
            </a:r>
            <a:endParaRPr lang="en-GB" altLang="en-US" sz="2400" kern="0" dirty="0"/>
          </a:p>
        </p:txBody>
      </p:sp>
      <p:sp>
        <p:nvSpPr>
          <p:cNvPr id="3" name="Line 36"/>
          <p:cNvSpPr>
            <a:spLocks noChangeShapeType="1"/>
          </p:cNvSpPr>
          <p:nvPr/>
        </p:nvSpPr>
        <p:spPr bwMode="auto">
          <a:xfrm flipH="1">
            <a:off x="3579813" y="2390514"/>
            <a:ext cx="1570831" cy="1316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005596"/>
              </a:solidFill>
            </a:endParaRPr>
          </a:p>
        </p:txBody>
      </p:sp>
      <p:sp>
        <p:nvSpPr>
          <p:cNvPr id="4" name="Line 37"/>
          <p:cNvSpPr>
            <a:spLocks noChangeShapeType="1"/>
          </p:cNvSpPr>
          <p:nvPr/>
        </p:nvSpPr>
        <p:spPr bwMode="auto">
          <a:xfrm>
            <a:off x="6154896" y="2406184"/>
            <a:ext cx="2159237" cy="140798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005596"/>
              </a:solidFill>
            </a:endParaRPr>
          </a:p>
        </p:txBody>
      </p:sp>
      <p:sp>
        <p:nvSpPr>
          <p:cNvPr id="5" name="Rectangle 47"/>
          <p:cNvSpPr>
            <a:spLocks noChangeArrowheads="1"/>
          </p:cNvSpPr>
          <p:nvPr/>
        </p:nvSpPr>
        <p:spPr bwMode="auto">
          <a:xfrm>
            <a:off x="4985588" y="4765297"/>
            <a:ext cx="1767454" cy="84643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 anchor="ctr"/>
          <a:lstStyle/>
          <a:p>
            <a:pPr algn="ctr" eaLnBrk="0" hangingPunct="0"/>
            <a:r>
              <a:rPr lang="en-GB" altLang="en-US" dirty="0">
                <a:solidFill>
                  <a:srgbClr val="005596"/>
                </a:solidFill>
                <a:latin typeface="Helvetica" panose="020B0604020202020204" pitchFamily="34" charset="0"/>
              </a:rPr>
              <a:t>GNSS time transfer receivers</a:t>
            </a:r>
          </a:p>
        </p:txBody>
      </p:sp>
      <p:sp>
        <p:nvSpPr>
          <p:cNvPr id="6" name="Rectangle 48"/>
          <p:cNvSpPr>
            <a:spLocks noChangeArrowheads="1"/>
          </p:cNvSpPr>
          <p:nvPr/>
        </p:nvSpPr>
        <p:spPr bwMode="auto">
          <a:xfrm>
            <a:off x="1638300" y="3893241"/>
            <a:ext cx="1340110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GB" altLang="en-US" sz="1800" b="1" dirty="0">
                <a:solidFill>
                  <a:srgbClr val="005596"/>
                </a:solidFill>
                <a:latin typeface="Helvetica" panose="020B0604020202020204" pitchFamily="34" charset="0"/>
              </a:rPr>
              <a:t>Institute 1 </a:t>
            </a:r>
          </a:p>
        </p:txBody>
      </p:sp>
      <p:pic>
        <p:nvPicPr>
          <p:cNvPr id="7" name="Picture 55" descr="D:\UserData\PBW Documents\Presentations\Richmond Sci Soc 2009-10\Images\gps_sa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05400" y="1292758"/>
            <a:ext cx="1219200" cy="112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285" y="4944644"/>
            <a:ext cx="2520510" cy="4877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594" y="5000732"/>
            <a:ext cx="2520510" cy="487743"/>
          </a:xfrm>
          <a:prstGeom prst="rect">
            <a:avLst/>
          </a:prstGeom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744172" y="5919527"/>
            <a:ext cx="1450118" cy="56870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GB" altLang="en-US" sz="1800" dirty="0">
                <a:solidFill>
                  <a:srgbClr val="005596"/>
                </a:solidFill>
                <a:latin typeface="Helvetica" panose="020B0604020202020204" pitchFamily="34" charset="0"/>
              </a:rPr>
              <a:t>UTC(</a:t>
            </a:r>
            <a:r>
              <a:rPr lang="en-GB" altLang="en-US" sz="1800" i="1" dirty="0">
                <a:solidFill>
                  <a:srgbClr val="005596"/>
                </a:solidFill>
                <a:latin typeface="Helvetica" panose="020B0604020202020204" pitchFamily="34" charset="0"/>
              </a:rPr>
              <a:t>k1</a:t>
            </a:r>
            <a:r>
              <a:rPr lang="en-GB" altLang="en-US" sz="1800" dirty="0">
                <a:solidFill>
                  <a:srgbClr val="005596"/>
                </a:solidFill>
                <a:latin typeface="Helvetica" panose="020B0604020202020204" pitchFamily="34" charset="0"/>
              </a:rPr>
              <a:t>)</a:t>
            </a:r>
          </a:p>
        </p:txBody>
      </p:sp>
      <p:pic>
        <p:nvPicPr>
          <p:cNvPr id="11" name="Picture 2" descr="C:\Users\pbw\AppData\Local\Microsoft\Windows\Temporary Internet Files\Content.IE5\UY98HG4A\MC900431586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294" y="5919527"/>
            <a:ext cx="71913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48"/>
          <p:cNvSpPr>
            <a:spLocks noChangeArrowheads="1"/>
          </p:cNvSpPr>
          <p:nvPr/>
        </p:nvSpPr>
        <p:spPr bwMode="auto">
          <a:xfrm>
            <a:off x="9210240" y="3893241"/>
            <a:ext cx="1275990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GB" altLang="en-US" sz="1800" b="1" dirty="0">
                <a:solidFill>
                  <a:srgbClr val="005596"/>
                </a:solidFill>
                <a:latin typeface="Helvetica" panose="020B0604020202020204" pitchFamily="34" charset="0"/>
              </a:rPr>
              <a:t>Institute 2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6756436" y="6004195"/>
            <a:ext cx="1450118" cy="56870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GB" altLang="en-US" sz="1800" dirty="0">
                <a:solidFill>
                  <a:srgbClr val="005596"/>
                </a:solidFill>
                <a:latin typeface="Helvetica" panose="020B0604020202020204" pitchFamily="34" charset="0"/>
              </a:rPr>
              <a:t>UTC(</a:t>
            </a:r>
            <a:r>
              <a:rPr lang="en-GB" altLang="en-US" sz="1800" i="1" dirty="0">
                <a:solidFill>
                  <a:srgbClr val="005596"/>
                </a:solidFill>
                <a:latin typeface="Helvetica" panose="020B0604020202020204" pitchFamily="34" charset="0"/>
              </a:rPr>
              <a:t>k2</a:t>
            </a:r>
            <a:r>
              <a:rPr lang="en-GB" altLang="en-US" sz="1800" dirty="0">
                <a:solidFill>
                  <a:srgbClr val="005596"/>
                </a:solidFill>
                <a:latin typeface="Helvetica" panose="020B0604020202020204" pitchFamily="34" charset="0"/>
              </a:rPr>
              <a:t>)</a:t>
            </a:r>
          </a:p>
        </p:txBody>
      </p:sp>
      <p:pic>
        <p:nvPicPr>
          <p:cNvPr id="14" name="Picture 2" descr="C:\Users\pbw\AppData\Local\Microsoft\Windows\Temporary Internet Files\Content.IE5\UY98HG4A\MC900431586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826" y="6004194"/>
            <a:ext cx="71913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Line 24"/>
          <p:cNvSpPr>
            <a:spLocks noChangeShapeType="1"/>
          </p:cNvSpPr>
          <p:nvPr/>
        </p:nvSpPr>
        <p:spPr bwMode="auto">
          <a:xfrm flipV="1">
            <a:off x="3486440" y="5508625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005596"/>
              </a:solidFill>
            </a:endParaRPr>
          </a:p>
        </p:txBody>
      </p:sp>
      <p:sp>
        <p:nvSpPr>
          <p:cNvPr id="16" name="Line 24"/>
          <p:cNvSpPr>
            <a:spLocks noChangeShapeType="1"/>
          </p:cNvSpPr>
          <p:nvPr/>
        </p:nvSpPr>
        <p:spPr bwMode="auto">
          <a:xfrm flipV="1">
            <a:off x="8430970" y="5559426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005596"/>
              </a:solidFill>
            </a:endParaRPr>
          </a:p>
        </p:txBody>
      </p:sp>
      <p:pic>
        <p:nvPicPr>
          <p:cNvPr id="17" name="Picture 55" descr="D:\UserData\PBW Documents\Presentations\Richmond Sci Soc 2009-10\Images\gps_sa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23092" y="1232228"/>
            <a:ext cx="1219200" cy="112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5" descr="D:\UserData\PBW Documents\Presentations\Richmond Sci Soc 2009-10\Images\gps_sa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84690" y="1478810"/>
            <a:ext cx="1219200" cy="112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Line 37"/>
          <p:cNvSpPr>
            <a:spLocks noChangeShapeType="1"/>
          </p:cNvSpPr>
          <p:nvPr/>
        </p:nvSpPr>
        <p:spPr bwMode="auto">
          <a:xfrm flipH="1">
            <a:off x="8432540" y="2483550"/>
            <a:ext cx="203460" cy="133062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005596"/>
              </a:solidFill>
            </a:endParaRPr>
          </a:p>
        </p:txBody>
      </p:sp>
      <p:sp>
        <p:nvSpPr>
          <p:cNvPr id="20" name="Line 37"/>
          <p:cNvSpPr>
            <a:spLocks noChangeShapeType="1"/>
          </p:cNvSpPr>
          <p:nvPr/>
        </p:nvSpPr>
        <p:spPr bwMode="auto">
          <a:xfrm>
            <a:off x="3579813" y="2505607"/>
            <a:ext cx="4579007" cy="138763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005596"/>
              </a:solidFill>
            </a:endParaRPr>
          </a:p>
        </p:txBody>
      </p:sp>
      <p:sp>
        <p:nvSpPr>
          <p:cNvPr id="21" name="Line 37"/>
          <p:cNvSpPr>
            <a:spLocks noChangeShapeType="1"/>
          </p:cNvSpPr>
          <p:nvPr/>
        </p:nvSpPr>
        <p:spPr bwMode="auto">
          <a:xfrm>
            <a:off x="3129020" y="2706487"/>
            <a:ext cx="217667" cy="106988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005596"/>
              </a:solidFill>
            </a:endParaRPr>
          </a:p>
        </p:txBody>
      </p:sp>
      <p:sp>
        <p:nvSpPr>
          <p:cNvPr id="22" name="Line 37"/>
          <p:cNvSpPr>
            <a:spLocks noChangeShapeType="1"/>
          </p:cNvSpPr>
          <p:nvPr/>
        </p:nvSpPr>
        <p:spPr bwMode="auto">
          <a:xfrm flipH="1">
            <a:off x="3893580" y="2303376"/>
            <a:ext cx="4420553" cy="140079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005596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5345" y="3762656"/>
            <a:ext cx="563027" cy="625586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 bwMode="auto">
          <a:xfrm>
            <a:off x="3481389" y="4263215"/>
            <a:ext cx="7677" cy="6814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8820" y="3829331"/>
            <a:ext cx="563027" cy="625586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 bwMode="auto">
          <a:xfrm>
            <a:off x="8424864" y="4329890"/>
            <a:ext cx="7677" cy="6814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236999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57719" y="260350"/>
            <a:ext cx="9099549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9pPr>
          </a:lstStyle>
          <a:p>
            <a:r>
              <a:rPr lang="en-GB" altLang="en-US" sz="2400" kern="0" dirty="0" smtClean="0"/>
              <a:t>UTC Time </a:t>
            </a:r>
            <a:r>
              <a:rPr lang="en-GB" altLang="en-US" sz="2400" kern="0" dirty="0" smtClean="0"/>
              <a:t>dissemination from NPL</a:t>
            </a:r>
            <a:endParaRPr lang="en-GB" altLang="en-US" sz="2400" kern="0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718226" y="5032852"/>
            <a:ext cx="353945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2000" dirty="0">
                <a:solidFill>
                  <a:srgbClr val="005596"/>
                </a:solidFill>
              </a:rPr>
              <a:t>NPL</a:t>
            </a:r>
            <a:r>
              <a:rPr lang="en-GB" altLang="en-US" sz="2000" i="1" dirty="0">
                <a:solidFill>
                  <a:srgbClr val="005596"/>
                </a:solidFill>
              </a:rPr>
              <a:t>Time</a:t>
            </a:r>
            <a:r>
              <a:rPr lang="en-GB" altLang="en-US" sz="2000" dirty="0">
                <a:solidFill>
                  <a:srgbClr val="005596"/>
                </a:solidFill>
              </a:rPr>
              <a:t> service for UK financial sector using PTP over optical fibre links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105401" y="1974850"/>
            <a:ext cx="5355976" cy="4788690"/>
            <a:chOff x="5063839" y="1684439"/>
            <a:chExt cx="6438053" cy="4641218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3839" y="1684439"/>
              <a:ext cx="6438053" cy="4641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8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197"/>
            <a:stretch/>
          </p:blipFill>
          <p:spPr bwMode="auto">
            <a:xfrm>
              <a:off x="7315405" y="4302722"/>
              <a:ext cx="836583" cy="6910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" name="Picture 3" descr="D:\UserData\PBW Documents\Presentations\Richmond Sci Soc 2009-10\Images\anthorn-7922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1" y="831850"/>
            <a:ext cx="4282713" cy="255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663700" y="3401887"/>
            <a:ext cx="44434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2000" dirty="0">
                <a:solidFill>
                  <a:srgbClr val="005596"/>
                </a:solidFill>
              </a:rPr>
              <a:t>MSF 60 kHz radio time signal, broadcast from </a:t>
            </a:r>
            <a:r>
              <a:rPr lang="en-GB" altLang="en-US" sz="2000" dirty="0" err="1">
                <a:solidFill>
                  <a:srgbClr val="005596"/>
                </a:solidFill>
              </a:rPr>
              <a:t>Anthorn</a:t>
            </a:r>
            <a:r>
              <a:rPr lang="en-GB" altLang="en-US" sz="2000" dirty="0">
                <a:solidFill>
                  <a:srgbClr val="005596"/>
                </a:solidFill>
              </a:rPr>
              <a:t>, Cumbria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221413" y="1104781"/>
            <a:ext cx="311217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2000" dirty="0">
                <a:solidFill>
                  <a:srgbClr val="005596"/>
                </a:solidFill>
              </a:rPr>
              <a:t>NTP internet time service for synchronising computers</a:t>
            </a:r>
          </a:p>
        </p:txBody>
      </p:sp>
    </p:spTree>
    <p:extLst>
      <p:ext uri="{BB962C8B-B14F-4D97-AF65-F5344CB8AC3E}">
        <p14:creationId xmlns:p14="http://schemas.microsoft.com/office/powerpoint/2010/main" val="20229636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91489" y="260648"/>
            <a:ext cx="9064887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9pPr>
          </a:lstStyle>
          <a:p>
            <a:r>
              <a:rPr lang="en-GB" altLang="en-US" sz="2400" kern="0" dirty="0" err="1" smtClean="0"/>
              <a:t>NPLTime</a:t>
            </a:r>
            <a:endParaRPr lang="en-GB" altLang="en-US" sz="2400" kern="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940172" y="1524000"/>
            <a:ext cx="6086229" cy="9017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Wingdings" panose="05000000000000000000" pitchFamily="2" charset="2"/>
              <a:buChar char="§"/>
              <a:defRPr sz="24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GB" altLang="en-US" kern="0" dirty="0" err="1" smtClean="0"/>
              <a:t>NPLTime</a:t>
            </a:r>
            <a:endParaRPr lang="en-GB" alt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42907204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91489" y="260648"/>
            <a:ext cx="9064887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9pPr>
          </a:lstStyle>
          <a:p>
            <a:r>
              <a:rPr lang="en-GB" altLang="en-US" sz="2400" kern="0" dirty="0" smtClean="0"/>
              <a:t>CLONETS</a:t>
            </a:r>
            <a:endParaRPr lang="en-GB" altLang="en-US" sz="2400" kern="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940172" y="1524000"/>
            <a:ext cx="6086229" cy="9017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Wingdings" panose="05000000000000000000" pitchFamily="2" charset="2"/>
              <a:buChar char="§"/>
              <a:defRPr sz="24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GB" altLang="en-US" kern="0" dirty="0" err="1" smtClean="0"/>
              <a:t>Clonets</a:t>
            </a:r>
            <a:endParaRPr lang="en-GB" alt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41668590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91489" y="260648"/>
            <a:ext cx="9064887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9pPr>
          </a:lstStyle>
          <a:p>
            <a:r>
              <a:rPr lang="en-GB" altLang="en-US" sz="2400" kern="0" smtClean="0"/>
              <a:t>The future of UTC (1)</a:t>
            </a:r>
            <a:endParaRPr lang="en-GB" altLang="en-US" sz="2400" kern="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940171" y="1766558"/>
            <a:ext cx="5231184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Wingdings" panose="05000000000000000000" pitchFamily="2" charset="2"/>
              <a:buChar char="§"/>
              <a:defRPr sz="24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GB" altLang="en-US" kern="0" dirty="0"/>
              <a:t>More and better primary standards</a:t>
            </a:r>
          </a:p>
          <a:p>
            <a:pPr lvl="1"/>
            <a:r>
              <a:rPr lang="en-GB" altLang="en-US" kern="0" dirty="0">
                <a:solidFill>
                  <a:srgbClr val="005596"/>
                </a:solidFill>
              </a:rPr>
              <a:t>- Optical clocks contributing in the next few years</a:t>
            </a:r>
          </a:p>
        </p:txBody>
      </p:sp>
      <p:pic>
        <p:nvPicPr>
          <p:cNvPr id="5" name="Picture 7" descr="Ion tr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471" y="912813"/>
            <a:ext cx="28575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940171" y="3528812"/>
            <a:ext cx="7772400" cy="105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Wingdings" panose="05000000000000000000" pitchFamily="2" charset="2"/>
              <a:buChar char="§"/>
              <a:defRPr sz="24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GB" altLang="en-US" kern="0" dirty="0"/>
              <a:t>Improved methods of time &amp; frequency transfer</a:t>
            </a:r>
          </a:p>
          <a:p>
            <a:pPr marL="800100" lvl="1" indent="-342900">
              <a:buFontTx/>
              <a:buChar char="-"/>
            </a:pPr>
            <a:r>
              <a:rPr lang="en-GB" altLang="en-US" kern="0" dirty="0">
                <a:solidFill>
                  <a:srgbClr val="005596"/>
                </a:solidFill>
              </a:rPr>
              <a:t>Regional optical fibre networks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289"/>
          <a:stretch/>
        </p:blipFill>
        <p:spPr>
          <a:xfrm>
            <a:off x="7171356" y="3978000"/>
            <a:ext cx="3322701" cy="28800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940171" y="4348220"/>
            <a:ext cx="5231184" cy="170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Wingdings" panose="05000000000000000000" pitchFamily="2" charset="2"/>
              <a:buChar char="§"/>
              <a:defRPr sz="24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800100" lvl="1" indent="-342900">
              <a:buFontTx/>
              <a:buChar char="-"/>
            </a:pPr>
            <a:r>
              <a:rPr lang="en-GB" altLang="en-US" kern="0" dirty="0">
                <a:solidFill>
                  <a:srgbClr val="005596"/>
                </a:solidFill>
              </a:rPr>
              <a:t>Links using Atomic Clock Ensemble in Space (ACES) from Summer 2020</a:t>
            </a:r>
          </a:p>
        </p:txBody>
      </p:sp>
    </p:spTree>
    <p:extLst>
      <p:ext uri="{BB962C8B-B14F-4D97-AF65-F5344CB8AC3E}">
        <p14:creationId xmlns:p14="http://schemas.microsoft.com/office/powerpoint/2010/main" val="16722258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91489" y="260648"/>
            <a:ext cx="9064887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9pPr>
          </a:lstStyle>
          <a:p>
            <a:r>
              <a:rPr lang="en-GB" altLang="en-US" sz="2400" kern="0" smtClean="0"/>
              <a:t>The future of UTC (2)</a:t>
            </a:r>
            <a:endParaRPr lang="en-GB" altLang="en-US" sz="2400" kern="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940172" y="1524000"/>
            <a:ext cx="6086229" cy="9017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Wingdings" panose="05000000000000000000" pitchFamily="2" charset="2"/>
              <a:buChar char="§"/>
              <a:defRPr sz="24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GB" altLang="en-US" kern="0" smtClean="0"/>
              <a:t>Ending leap seconds?</a:t>
            </a:r>
          </a:p>
          <a:p>
            <a:pPr marL="800100" lvl="1" indent="-342900">
              <a:buFontTx/>
              <a:buChar char="-"/>
            </a:pPr>
            <a:r>
              <a:rPr lang="en-GB" altLang="en-US" kern="0" smtClean="0"/>
              <a:t>Debate over their future since 2000</a:t>
            </a:r>
          </a:p>
          <a:p>
            <a:pPr marL="800100" lvl="1" indent="-342900">
              <a:buFontTx/>
              <a:buChar char="-"/>
            </a:pPr>
            <a:r>
              <a:rPr lang="en-GB" altLang="en-US" kern="0" smtClean="0"/>
              <a:t>Will continue until at least 2023</a:t>
            </a:r>
          </a:p>
          <a:p>
            <a:pPr marL="800100" lvl="1" indent="-342900">
              <a:buFontTx/>
              <a:buChar char="-"/>
            </a:pPr>
            <a:r>
              <a:rPr lang="en-GB" altLang="en-US" kern="0" smtClean="0"/>
              <a:t>Still no agreement</a:t>
            </a:r>
            <a:endParaRPr lang="en-GB" altLang="en-US" kern="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940172" y="3834804"/>
            <a:ext cx="6492629" cy="135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Wingdings" panose="05000000000000000000" pitchFamily="2" charset="2"/>
              <a:buChar char="§"/>
              <a:defRPr sz="24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GB" altLang="en-US" kern="0" dirty="0"/>
              <a:t>Clocks on Earth limited by gravity changes </a:t>
            </a:r>
          </a:p>
          <a:p>
            <a:pPr marL="800100" lvl="1" indent="-342900">
              <a:buFontTx/>
              <a:buChar char="-"/>
            </a:pPr>
            <a:r>
              <a:rPr lang="en-GB" altLang="en-US" kern="0" dirty="0">
                <a:solidFill>
                  <a:srgbClr val="005596"/>
                </a:solidFill>
              </a:rPr>
              <a:t>Interest in more and better (optical) clocks in space</a:t>
            </a:r>
          </a:p>
          <a:p>
            <a:pPr marL="800100" lvl="1" indent="-342900">
              <a:buFontTx/>
              <a:buChar char="-"/>
            </a:pPr>
            <a:r>
              <a:rPr lang="en-GB" altLang="en-US" kern="0" dirty="0">
                <a:solidFill>
                  <a:srgbClr val="005596"/>
                </a:solidFill>
              </a:rPr>
              <a:t>Master clocks </a:t>
            </a:r>
            <a:r>
              <a:rPr lang="en-GB" altLang="en-US" kern="0" dirty="0" err="1">
                <a:solidFill>
                  <a:srgbClr val="005596"/>
                </a:solidFill>
              </a:rPr>
              <a:t>onboard</a:t>
            </a:r>
            <a:r>
              <a:rPr lang="en-GB" altLang="en-US" kern="0" dirty="0">
                <a:solidFill>
                  <a:srgbClr val="005596"/>
                </a:solidFill>
              </a:rPr>
              <a:t> geostationary satellites?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565" y="854570"/>
            <a:ext cx="2560774" cy="2968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6" descr="D:\UserData\PBW Documents\Presentations\Richmond Sci Soc 2009-10\Images\Teles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4877792"/>
            <a:ext cx="2160588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91412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71694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94858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534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23120" y="1036128"/>
            <a:ext cx="8926733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Wingdings" panose="05000000000000000000" pitchFamily="2" charset="2"/>
              <a:buChar char="§"/>
              <a:defRPr sz="18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2000" kern="0" dirty="0">
                <a:solidFill>
                  <a:srgbClr val="005596"/>
                </a:solidFill>
              </a:rPr>
              <a:t>Railways drove the standardization of time across the UK in the 19</a:t>
            </a:r>
            <a:r>
              <a:rPr lang="en-US" altLang="en-US" sz="2000" kern="0" baseline="30000" dirty="0">
                <a:solidFill>
                  <a:srgbClr val="005596"/>
                </a:solidFill>
              </a:rPr>
              <a:t>th</a:t>
            </a:r>
            <a:r>
              <a:rPr lang="en-US" altLang="en-US" sz="2000" kern="0" dirty="0">
                <a:solidFill>
                  <a:srgbClr val="005596"/>
                </a:solidFill>
              </a:rPr>
              <a:t> century</a:t>
            </a:r>
          </a:p>
          <a:p>
            <a:pPr>
              <a:buFont typeface="Arial" panose="020B0604020202020204" pitchFamily="34" charset="0"/>
              <a:buChar char="•"/>
            </a:pPr>
            <a:endParaRPr lang="en-GB" altLang="en-US" kern="0" dirty="0">
              <a:solidFill>
                <a:srgbClr val="005596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67374" y="5651490"/>
            <a:ext cx="5304583" cy="830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Wingdings" pitchFamily="2" charset="2"/>
              <a:buChar char="§"/>
              <a:defRPr sz="24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en-US" sz="2000" dirty="0">
                <a:solidFill>
                  <a:srgbClr val="005596"/>
                </a:solidFill>
              </a:rPr>
              <a:t>The electric telegraph provided the means to disseminate time from Greenwich from 1852</a:t>
            </a:r>
          </a:p>
          <a:p>
            <a:pPr>
              <a:buFont typeface="Arial" panose="020B0604020202020204" pitchFamily="34" charset="0"/>
              <a:buChar char="•"/>
            </a:pPr>
            <a:endParaRPr lang="en-GB" altLang="en-US" sz="1800" kern="0" dirty="0">
              <a:solidFill>
                <a:srgbClr val="005596"/>
              </a:solidFill>
            </a:endParaRPr>
          </a:p>
        </p:txBody>
      </p:sp>
      <p:pic>
        <p:nvPicPr>
          <p:cNvPr id="7" name="Picture 2" descr="http://www.bbc.co.uk/schools/primaryhistory/famouspeople/isambard_kingdom_brunel/images/brunel_timeta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559292"/>
            <a:ext cx="4892290" cy="3812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804" y="1719546"/>
            <a:ext cx="4271763" cy="2336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t="2647" r="1057" b="1960"/>
          <a:stretch/>
        </p:blipFill>
        <p:spPr bwMode="auto">
          <a:xfrm>
            <a:off x="6871957" y="4564870"/>
            <a:ext cx="3318789" cy="1647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72980" y="256291"/>
            <a:ext cx="8118182" cy="60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9pPr>
          </a:lstStyle>
          <a:p>
            <a:r>
              <a:rPr lang="en-GB" sz="2400" dirty="0">
                <a:solidFill>
                  <a:srgbClr val="005596"/>
                </a:solidFill>
              </a:rPr>
              <a:t>A brief history of the national </a:t>
            </a:r>
            <a:r>
              <a:rPr lang="en-GB" sz="2400" dirty="0" smtClean="0">
                <a:solidFill>
                  <a:srgbClr val="005596"/>
                </a:solidFill>
              </a:rPr>
              <a:t>time </a:t>
            </a:r>
            <a:r>
              <a:rPr lang="en-GB" sz="2400" dirty="0">
                <a:solidFill>
                  <a:srgbClr val="005596"/>
                </a:solidFill>
              </a:rPr>
              <a:t>scale</a:t>
            </a:r>
            <a:endParaRPr lang="en-GB" alt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5132641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91489" y="260648"/>
            <a:ext cx="9064887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9pPr>
          </a:lstStyle>
          <a:p>
            <a:r>
              <a:rPr lang="en-GB" altLang="en-US" sz="2400" kern="0" smtClean="0"/>
              <a:t>Summary</a:t>
            </a:r>
            <a:endParaRPr lang="en-GB" altLang="en-US" sz="2400" kern="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209800" y="1524000"/>
            <a:ext cx="7772400" cy="508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Wingdings" panose="05000000000000000000" pitchFamily="2" charset="2"/>
              <a:buChar char="§"/>
              <a:defRPr sz="24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GB" altLang="en-US" kern="0" smtClean="0"/>
              <a:t>UTC is the precise time scale in use world-wide</a:t>
            </a:r>
            <a:endParaRPr lang="en-GB" altLang="en-US" kern="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209800" y="2479824"/>
            <a:ext cx="7772400" cy="89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Wingdings" panose="05000000000000000000" pitchFamily="2" charset="2"/>
              <a:buChar char="§"/>
              <a:defRPr sz="24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GB" altLang="en-US" dirty="0"/>
              <a:t>UTC combines the stability of atomic clocks (SI second) with a close link to mean solar time </a:t>
            </a:r>
            <a:r>
              <a:rPr lang="en-GB" altLang="en-US" dirty="0" smtClean="0"/>
              <a:t>(UT1)</a:t>
            </a:r>
            <a:endParaRPr lang="en-GB" alt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209800" y="3652912"/>
            <a:ext cx="7772400" cy="89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Wingdings" panose="05000000000000000000" pitchFamily="2" charset="2"/>
              <a:buChar char="§"/>
              <a:defRPr sz="24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GB" altLang="en-US" dirty="0"/>
              <a:t>UTC is accessed through the time scales operated by contributing timing centres, </a:t>
            </a:r>
            <a:r>
              <a:rPr lang="en-GB" altLang="en-US" dirty="0" err="1"/>
              <a:t>eg</a:t>
            </a:r>
            <a:r>
              <a:rPr lang="en-GB" altLang="en-US" dirty="0"/>
              <a:t>. UTC(NPL)</a:t>
            </a:r>
          </a:p>
        </p:txBody>
      </p:sp>
    </p:spTree>
    <p:extLst>
      <p:ext uri="{BB962C8B-B14F-4D97-AF65-F5344CB8AC3E}">
        <p14:creationId xmlns:p14="http://schemas.microsoft.com/office/powerpoint/2010/main" val="1478193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1966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91489" y="260648"/>
            <a:ext cx="9064887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9pPr>
          </a:lstStyle>
          <a:p>
            <a:r>
              <a:rPr lang="en-GB" altLang="en-US" sz="2400" kern="0" smtClean="0"/>
              <a:t>1884: International time</a:t>
            </a:r>
            <a:endParaRPr lang="en-GB" altLang="en-US" sz="2400" kern="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133600" y="848780"/>
            <a:ext cx="8106623" cy="6096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Wingdings" panose="05000000000000000000" pitchFamily="2" charset="2"/>
              <a:buChar char="§"/>
              <a:defRPr sz="24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GB" altLang="en-US" sz="2000" kern="0" smtClean="0">
                <a:latin typeface="+mj-lt"/>
              </a:rPr>
              <a:t>The International Meridian Conference in Washington DC: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2000" kern="0" smtClean="0">
                <a:latin typeface="+mj-lt"/>
              </a:rPr>
              <a:t>Adopted Greenwich as the prime meridian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2000" kern="0" smtClean="0">
                <a:latin typeface="+mj-lt"/>
                <a:cs typeface="Arial" panose="020B0604020202020204" pitchFamily="34" charset="0"/>
              </a:rPr>
              <a:t>Recommended GMT as the reference time for the world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2000" kern="0" smtClean="0">
                <a:latin typeface="+mj-lt"/>
              </a:rPr>
              <a:t>Proposed the time zones system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2000" kern="0" smtClean="0">
                <a:latin typeface="+mj-lt"/>
              </a:rPr>
              <a:t>1 second = 1/86400 of the mean solar day</a:t>
            </a:r>
          </a:p>
          <a:p>
            <a:endParaRPr lang="en-GB" altLang="en-US" sz="2000" kern="0" smtClean="0">
              <a:latin typeface="+mj-lt"/>
            </a:endParaRPr>
          </a:p>
          <a:p>
            <a:endParaRPr lang="en-GB" altLang="en-US" sz="2000" kern="0" smtClean="0">
              <a:latin typeface="+mj-lt"/>
              <a:cs typeface="Arial" panose="020B0604020202020204" pitchFamily="34" charset="0"/>
            </a:endParaRPr>
          </a:p>
          <a:p>
            <a:endParaRPr lang="en-GB" altLang="en-US" sz="2000" kern="0" smtClean="0">
              <a:latin typeface="+mj-lt"/>
              <a:cs typeface="Arial" panose="020B0604020202020204" pitchFamily="34" charset="0"/>
            </a:endParaRPr>
          </a:p>
          <a:p>
            <a:endParaRPr lang="en-GB" altLang="en-US" sz="2000" kern="0" smtClean="0">
              <a:latin typeface="+mj-lt"/>
            </a:endParaRPr>
          </a:p>
          <a:p>
            <a:pPr>
              <a:buFontTx/>
              <a:buChar char="-"/>
            </a:pPr>
            <a:endParaRPr lang="en-GB" altLang="en-US" sz="2000" kern="0" dirty="0">
              <a:latin typeface="+mj-lt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133600" y="1665513"/>
            <a:ext cx="7848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400">
                <a:solidFill>
                  <a:srgbClr val="003A6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3A6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3A6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A6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A6E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A6E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A6E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A6E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A6E"/>
                </a:solidFill>
                <a:latin typeface="Arial" panose="020B0604020202020204" pitchFamily="34" charset="0"/>
              </a:defRPr>
            </a:lvl9pPr>
          </a:lstStyle>
          <a:p>
            <a:pPr lvl="1">
              <a:buFontTx/>
              <a:buNone/>
            </a:pPr>
            <a:r>
              <a:rPr lang="en-GB" altLang="en-US" sz="2000" dirty="0">
                <a:latin typeface="Arial"/>
              </a:rPr>
              <a:t>-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133600" y="2122713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400">
                <a:solidFill>
                  <a:srgbClr val="003A6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3A6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3A6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A6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A6E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A6E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A6E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A6E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A6E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-"/>
            </a:pPr>
            <a:endParaRPr lang="en-GB" altLang="en-US" sz="2000" dirty="0">
              <a:latin typeface="Arial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133600" y="289560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400">
                <a:solidFill>
                  <a:srgbClr val="003A6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3A6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3A6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A6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A6E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A6E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A6E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A6E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A6E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-"/>
            </a:pPr>
            <a:endParaRPr lang="en-GB" altLang="en-US" sz="2000" dirty="0">
              <a:latin typeface="Arial"/>
            </a:endParaRPr>
          </a:p>
        </p:txBody>
      </p:sp>
      <p:pic>
        <p:nvPicPr>
          <p:cNvPr id="7" name="Picture 7" descr="D:\UserData\PBW Documents\Presentations\Richmond Sci Soc 2009-10\Images\800px-Timezones2008-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812" y="2887459"/>
            <a:ext cx="7715352" cy="361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meridian_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66" y="2895601"/>
            <a:ext cx="2756354" cy="360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421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72979" y="260648"/>
            <a:ext cx="6939347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9pPr>
          </a:lstStyle>
          <a:p>
            <a:r>
              <a:rPr lang="en-GB" altLang="en-US" sz="2400" kern="0" smtClean="0"/>
              <a:t>1950s: Variations seen in Earth’s rotation</a:t>
            </a:r>
            <a:endParaRPr lang="en-GB" altLang="en-US" sz="2400" kern="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1817617" y="5904612"/>
            <a:ext cx="8694521" cy="73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Wingdings" panose="05000000000000000000" pitchFamily="2" charset="2"/>
              <a:buChar char="§"/>
              <a:defRPr sz="24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GB" sz="2000" kern="0" dirty="0"/>
              <a:t>Plot shows length of day in excess of 86400 SI seconds (LOD),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sz="2000" kern="0" dirty="0"/>
              <a:t>	1962-2014				(Source: IERS)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235" y="1133652"/>
            <a:ext cx="8677275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 bwMode="auto">
          <a:xfrm>
            <a:off x="2374009" y="4230864"/>
            <a:ext cx="7993062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>
            <a:off x="2374009" y="2717976"/>
            <a:ext cx="7993062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accent2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5685535" y="2483026"/>
            <a:ext cx="865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rgbClr val="0099CC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0099CC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99CC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3pPr>
            <a:lvl4pPr marL="1600200" indent="-228600" algn="l">
              <a:spcBef>
                <a:spcPct val="20000"/>
              </a:spcBef>
              <a:buClr>
                <a:srgbClr val="0099CC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4pPr>
            <a:lvl5pPr marL="2057400" indent="-228600" algn="l">
              <a:spcBef>
                <a:spcPct val="20000"/>
              </a:spcBef>
              <a:buClr>
                <a:srgbClr val="0099CC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2000" b="1">
                <a:solidFill>
                  <a:srgbClr val="005596"/>
                </a:solidFill>
              </a:rPr>
              <a:t>3 ms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677471" y="4030839"/>
            <a:ext cx="865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rgbClr val="0099CC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0099CC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99CC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3pPr>
            <a:lvl4pPr marL="1600200" indent="-228600" algn="l">
              <a:spcBef>
                <a:spcPct val="20000"/>
              </a:spcBef>
              <a:buClr>
                <a:srgbClr val="0099CC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4pPr>
            <a:lvl5pPr marL="2057400" indent="-228600" algn="l">
              <a:spcBef>
                <a:spcPct val="20000"/>
              </a:spcBef>
              <a:buClr>
                <a:srgbClr val="0099CC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2000" b="1">
                <a:solidFill>
                  <a:srgbClr val="005596"/>
                </a:solidFill>
              </a:rPr>
              <a:t>0 ms</a:t>
            </a:r>
          </a:p>
        </p:txBody>
      </p:sp>
    </p:spTree>
    <p:extLst>
      <p:ext uri="{BB962C8B-B14F-4D97-AF65-F5344CB8AC3E}">
        <p14:creationId xmlns:p14="http://schemas.microsoft.com/office/powerpoint/2010/main" val="3844951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91489" y="260648"/>
            <a:ext cx="9064887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9pPr>
          </a:lstStyle>
          <a:p>
            <a:r>
              <a:rPr lang="en-GB" altLang="en-US" sz="2400" kern="0" dirty="0" smtClean="0"/>
              <a:t>Start of atomic timekeeping</a:t>
            </a:r>
            <a:endParaRPr lang="en-GB" altLang="en-US" sz="2400" kern="0" dirty="0"/>
          </a:p>
        </p:txBody>
      </p:sp>
      <p:pic>
        <p:nvPicPr>
          <p:cNvPr id="3" name="Picture 7" descr="D:\UserData\PBW Documents\Presentations\Richmond Sci Soc 2009-10\Essen clock\v1_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433" y="1763476"/>
            <a:ext cx="5143778" cy="383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8784" y="1986243"/>
            <a:ext cx="491143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5596"/>
                </a:solidFill>
              </a:rPr>
              <a:t>1955</a:t>
            </a:r>
            <a:r>
              <a:rPr lang="en-GB" sz="2000" dirty="0">
                <a:solidFill>
                  <a:srgbClr val="005596"/>
                </a:solidFill>
              </a:rPr>
              <a:t>: Louis Essen and Jack Parry with the NPL Cs frequency standard, Accurate to 1 part in 1010 or 1s in 300 years</a:t>
            </a:r>
          </a:p>
          <a:p>
            <a:endParaRPr lang="en-GB" sz="2000" dirty="0">
              <a:solidFill>
                <a:srgbClr val="005596"/>
              </a:solidFill>
            </a:endParaRPr>
          </a:p>
          <a:p>
            <a:r>
              <a:rPr lang="en-GB" sz="2000" b="1" dirty="0">
                <a:solidFill>
                  <a:srgbClr val="005596"/>
                </a:solidFill>
              </a:rPr>
              <a:t>1958</a:t>
            </a:r>
            <a:r>
              <a:rPr lang="en-GB" sz="2000" dirty="0">
                <a:solidFill>
                  <a:srgbClr val="005596"/>
                </a:solidFill>
              </a:rPr>
              <a:t>: International Atomic Time (TAI) Formed following the development of further caesium clocks in the USA and Switzerland</a:t>
            </a:r>
          </a:p>
          <a:p>
            <a:endParaRPr lang="en-GB" sz="2000" dirty="0">
              <a:solidFill>
                <a:srgbClr val="005596"/>
              </a:solidFill>
            </a:endParaRPr>
          </a:p>
          <a:p>
            <a:r>
              <a:rPr lang="en-GB" sz="2000" b="1" dirty="0">
                <a:solidFill>
                  <a:srgbClr val="005596"/>
                </a:solidFill>
              </a:rPr>
              <a:t>1960</a:t>
            </a:r>
            <a:r>
              <a:rPr lang="en-GB" sz="2000" dirty="0">
                <a:solidFill>
                  <a:srgbClr val="005596"/>
                </a:solidFill>
              </a:rPr>
              <a:t>: Coordinated Universal Time (UTC) Introduced as the reference time scale for time broadcasts</a:t>
            </a:r>
          </a:p>
          <a:p>
            <a:endParaRPr lang="en-GB" dirty="0">
              <a:solidFill>
                <a:srgbClr val="0055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636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91489" y="260648"/>
            <a:ext cx="9064887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9pPr>
          </a:lstStyle>
          <a:p>
            <a:r>
              <a:rPr lang="en-GB" altLang="en-US" sz="2400" kern="0" smtClean="0"/>
              <a:t>1960s: NPL caesium standards</a:t>
            </a:r>
            <a:endParaRPr lang="en-GB" altLang="en-US" sz="2400" kern="0" dirty="0"/>
          </a:p>
        </p:txBody>
      </p:sp>
      <p:pic>
        <p:nvPicPr>
          <p:cNvPr id="3" name="Picture 8" descr="S:\Time_Store\Pictures\Essen Clock\Cs_clocks_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149350"/>
            <a:ext cx="6781800" cy="525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78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18280" y="256675"/>
            <a:ext cx="5477457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9pPr>
          </a:lstStyle>
          <a:p>
            <a:r>
              <a:rPr lang="en-GB" altLang="en-US" sz="2400" kern="0" dirty="0" smtClean="0"/>
              <a:t>1967: Redefinition of the second</a:t>
            </a:r>
            <a:endParaRPr lang="en-GB" altLang="en-US" sz="2400" kern="0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757989" y="1828800"/>
            <a:ext cx="10672011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400">
                <a:solidFill>
                  <a:srgbClr val="003A6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3A6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3A6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A6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A6E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A6E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A6E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A6E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A6E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cs typeface="Times New Roman" panose="02020603050405020304" pitchFamily="18" charset="0"/>
              </a:rPr>
              <a:t>A new definition adopted for the second in the International </a:t>
            </a:r>
            <a:r>
              <a:rPr lang="en-US" altLang="en-US" dirty="0" smtClean="0">
                <a:cs typeface="Times New Roman" panose="02020603050405020304" pitchFamily="18" charset="0"/>
              </a:rPr>
              <a:t>System of </a:t>
            </a:r>
            <a:r>
              <a:rPr lang="en-US" altLang="en-US" dirty="0">
                <a:cs typeface="Times New Roman" panose="02020603050405020304" pitchFamily="18" charset="0"/>
              </a:rPr>
              <a:t>units </a:t>
            </a:r>
            <a:r>
              <a:rPr lang="en-US" altLang="en-US" dirty="0" smtClean="0">
                <a:cs typeface="Times New Roman" panose="02020603050405020304" pitchFamily="18" charset="0"/>
              </a:rPr>
              <a:t>of measurement </a:t>
            </a:r>
            <a:r>
              <a:rPr lang="en-US" altLang="en-US" dirty="0">
                <a:cs typeface="Times New Roman" panose="02020603050405020304" pitchFamily="18" charset="0"/>
              </a:rPr>
              <a:t>(SI):</a:t>
            </a:r>
            <a:endParaRPr lang="en-GB" altLang="en-US" dirty="0">
              <a:cs typeface="Times New Roman" panose="02020603050405020304" pitchFamily="18" charset="0"/>
            </a:endParaRP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1919288" y="3124201"/>
            <a:ext cx="8353425" cy="1837193"/>
          </a:xfrm>
          <a:prstGeom prst="roundRect">
            <a:avLst>
              <a:gd name="adj" fmla="val 16667"/>
            </a:avLst>
          </a:prstGeom>
          <a:solidFill>
            <a:srgbClr val="003399"/>
          </a:solidFill>
          <a:ln w="9525">
            <a:noFill/>
            <a:round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Clr>
                <a:srgbClr val="003399"/>
              </a:buClr>
              <a:buFont typeface="Wingdings" panose="05000000000000000000" pitchFamily="2" charset="2"/>
              <a:buChar char="§"/>
              <a:defRPr sz="2400">
                <a:solidFill>
                  <a:srgbClr val="003A6E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dirty="0">
                <a:solidFill>
                  <a:prstClr val="white"/>
                </a:solidFill>
                <a:ea typeface="MS PGothic" panose="020B0600070205080204" pitchFamily="34" charset="-128"/>
              </a:rPr>
              <a:t>The second is the duration of 9 192 631 770 periods of the radiation corresponding to the transition between the two hyperfine levels of the ground state of the caesium-133 atom.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51810" y="5430253"/>
            <a:ext cx="9087854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400">
                <a:solidFill>
                  <a:srgbClr val="003A6E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3A6E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3A6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A6E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A6E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A6E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A6E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A6E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A6E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 smtClean="0">
                <a:cs typeface="Times New Roman" panose="02020603050405020304" pitchFamily="18" charset="0"/>
              </a:rPr>
              <a:t>Atomic time: Definition of the second is now based on an electron </a:t>
            </a:r>
            <a:r>
              <a:rPr lang="en-US" altLang="en-US" dirty="0">
                <a:cs typeface="Times New Roman" panose="02020603050405020304" pitchFamily="18" charset="0"/>
              </a:rPr>
              <a:t>frequency </a:t>
            </a:r>
            <a:r>
              <a:rPr lang="en-US" altLang="en-US" dirty="0" smtClean="0">
                <a:cs typeface="Times New Roman" panose="02020603050405020304" pitchFamily="18" charset="0"/>
              </a:rPr>
              <a:t>transition of the </a:t>
            </a:r>
            <a:r>
              <a:rPr lang="en-US" altLang="en-US" dirty="0" err="1" smtClean="0">
                <a:cs typeface="Times New Roman" panose="02020603050405020304" pitchFamily="18" charset="0"/>
              </a:rPr>
              <a:t>caesium</a:t>
            </a:r>
            <a:r>
              <a:rPr lang="en-US" altLang="en-US" dirty="0" smtClean="0">
                <a:cs typeface="Times New Roman" panose="02020603050405020304" pitchFamily="18" charset="0"/>
              </a:rPr>
              <a:t> atom</a:t>
            </a:r>
            <a:endParaRPr lang="en-GB" alt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326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18277" y="255356"/>
            <a:ext cx="6799262" cy="69162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9pPr>
          </a:lstStyle>
          <a:p>
            <a:r>
              <a:rPr lang="en-GB" altLang="en-US" sz="2400" kern="0" smtClean="0"/>
              <a:t>Leap second insertions</a:t>
            </a:r>
            <a:endParaRPr lang="en-GB" altLang="en-US" sz="2400" kern="0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516567" y="4368801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rgbClr val="003399"/>
              </a:buClr>
              <a:buFont typeface="Wingdings" panose="05000000000000000000" pitchFamily="2" charset="2"/>
              <a:buChar char="§"/>
              <a:defRPr sz="24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fontAlgn="base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fontAlgn="base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fontAlgn="base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fontAlgn="base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AEEF"/>
              </a:buClr>
              <a:buSzPct val="90000"/>
              <a:buFont typeface="Wingdings 2" panose="05020102010507070707" pitchFamily="18" charset="2"/>
              <a:buNone/>
            </a:pPr>
            <a:endParaRPr lang="en-GB" altLang="en-US">
              <a:solidFill>
                <a:srgbClr val="800080"/>
              </a:solidFill>
              <a:latin typeface="Helvetic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864" y="1857047"/>
            <a:ext cx="8787495" cy="47736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98030" y="1077009"/>
            <a:ext cx="3108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5596"/>
                </a:solidFill>
              </a:rPr>
              <a:t>27 leap seconds since 1972,</a:t>
            </a:r>
          </a:p>
          <a:p>
            <a:r>
              <a:rPr lang="en-GB" dirty="0">
                <a:solidFill>
                  <a:srgbClr val="005596"/>
                </a:solidFill>
              </a:rPr>
              <a:t>	all positive</a:t>
            </a: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088" y="1127965"/>
            <a:ext cx="3621270" cy="729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4534556"/>
      </p:ext>
    </p:extLst>
  </p:cSld>
  <p:clrMapOvr>
    <a:masterClrMapping/>
  </p:clrMapOvr>
</p:sld>
</file>

<file path=ppt/theme/theme1.xml><?xml version="1.0" encoding="utf-8"?>
<a:theme xmlns:a="http://schemas.openxmlformats.org/drawingml/2006/main" name="NPL -NiCEMSI 2015">
  <a:themeElements>
    <a:clrScheme name="NPL Colours">
      <a:dk1>
        <a:srgbClr val="005596"/>
      </a:dk1>
      <a:lt1>
        <a:sysClr val="window" lastClr="FFFFFF"/>
      </a:lt1>
      <a:dk2>
        <a:srgbClr val="00AEEF"/>
      </a:dk2>
      <a:lt2>
        <a:srgbClr val="EEECE1"/>
      </a:lt2>
      <a:accent1>
        <a:srgbClr val="005596"/>
      </a:accent1>
      <a:accent2>
        <a:srgbClr val="00AEEF"/>
      </a:accent2>
      <a:accent3>
        <a:srgbClr val="791D7E"/>
      </a:accent3>
      <a:accent4>
        <a:srgbClr val="FFC425"/>
      </a:accent4>
      <a:accent5>
        <a:srgbClr val="EE3224"/>
      </a:accent5>
      <a:accent6>
        <a:srgbClr val="6DB33F"/>
      </a:accent6>
      <a:hlink>
        <a:srgbClr val="0000FF"/>
      </a:hlink>
      <a:folHlink>
        <a:srgbClr val="800080"/>
      </a:folHlink>
    </a:clrScheme>
    <a:fontScheme name="NPL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ヒラギノ角ゴ Pro W3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ヒラギノ角ゴ Pro W3" pitchFamily="28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ime SAGE 141217.potx" id="{C250B8F6-4947-4C96-97C0-5B358B6125A6}" vid="{4F7A4678-FBED-4FCB-95D7-2D0BB60792A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6199</TotalTime>
  <Words>857</Words>
  <Application>Microsoft Office PowerPoint</Application>
  <PresentationFormat>Widescreen</PresentationFormat>
  <Paragraphs>148</Paragraphs>
  <Slides>31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MS PGothic</vt:lpstr>
      <vt:lpstr>MS PGothic</vt:lpstr>
      <vt:lpstr>Arial</vt:lpstr>
      <vt:lpstr>Helvetica</vt:lpstr>
      <vt:lpstr>Times New Roman</vt:lpstr>
      <vt:lpstr>Wingdings</vt:lpstr>
      <vt:lpstr>Wingdings 2</vt:lpstr>
      <vt:lpstr>ヒラギノ角ゴ Pro W3</vt:lpstr>
      <vt:lpstr>NPL -NiCEMSI 2015</vt:lpstr>
      <vt:lpstr>Photo Editor Photo</vt:lpstr>
      <vt:lpstr>UTC as a time reference for industry  Elizabeth Laier English Peter Whibberley Conway Langham David Hicks Simon Ashford Ali Ashkhasi Marivon Corbel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National Timescale UTC(NPL)   Elizabeth Laier English, Peter Whibberley, Conway Langham  Time and Frequency Group</dc:title>
  <dc:creator>Elizabeth Laier English</dc:creator>
  <cp:lastModifiedBy>Elizabeth Laier English</cp:lastModifiedBy>
  <cp:revision>13</cp:revision>
  <dcterms:created xsi:type="dcterms:W3CDTF">2018-09-24T09:22:04Z</dcterms:created>
  <dcterms:modified xsi:type="dcterms:W3CDTF">2018-10-04T14:32:40Z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ercoClassification">
    <vt:lpwstr>NPL Official</vt:lpwstr>
  </property>
  <property fmtid="{D5CDD505-2E9C-101B-9397-08002B2CF9AE}" pid="3" name="aliashPowerpointFooter">
    <vt:lpwstr/>
  </property>
</Properties>
</file>